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96" r:id="rId2"/>
    <p:sldId id="653" r:id="rId3"/>
    <p:sldId id="260" r:id="rId4"/>
    <p:sldId id="649" r:id="rId5"/>
    <p:sldId id="595" r:id="rId6"/>
    <p:sldId id="637" r:id="rId7"/>
    <p:sldId id="278" r:id="rId8"/>
    <p:sldId id="658" r:id="rId9"/>
    <p:sldId id="638" r:id="rId10"/>
    <p:sldId id="639" r:id="rId11"/>
    <p:sldId id="640" r:id="rId12"/>
    <p:sldId id="654" r:id="rId13"/>
    <p:sldId id="655" r:id="rId14"/>
    <p:sldId id="657" r:id="rId15"/>
    <p:sldId id="659" r:id="rId16"/>
    <p:sldId id="656" r:id="rId17"/>
    <p:sldId id="5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56890" autoAdjust="0"/>
  </p:normalViewPr>
  <p:slideViewPr>
    <p:cSldViewPr snapToGrid="0">
      <p:cViewPr varScale="1">
        <p:scale>
          <a:sx n="60" d="100"/>
          <a:sy n="60" d="100"/>
        </p:scale>
        <p:origin x="2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75267-7BCB-4DC6-8DB7-4262A99EB0AD}" type="datetimeFigureOut">
              <a:rPr lang="en-US" smtClean="0"/>
              <a:t>2020-02-04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EE010-6459-4F0F-A57C-F9745C102D02}" type="slidenum">
              <a:rPr lang="en-US" smtClean="0"/>
              <a:t>‹#›</a:t>
            </a:fld>
            <a:endParaRPr lang="en-US"/>
          </a:p>
        </p:txBody>
      </p:sp>
    </p:spTree>
    <p:extLst>
      <p:ext uri="{BB962C8B-B14F-4D97-AF65-F5344CB8AC3E}">
        <p14:creationId xmlns:p14="http://schemas.microsoft.com/office/powerpoint/2010/main" val="34247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mlcu.com/679WritingCapacityReport.ppt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bmc.com/docs/TSCapacity/110/home-674154108.html" TargetMode="External"/><Relationship Id="rId7" Type="http://schemas.openxmlformats.org/officeDocument/2006/relationships/hyperlink" Target="ftp://ftp.bmc.com/pub/perform/gfc/da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communities.bmc.com/community/bmcdn/capacity_management" TargetMode="External"/><Relationship Id="rId5" Type="http://schemas.openxmlformats.org/officeDocument/2006/relationships/hyperlink" Target="https://docs.bmc.com/docs/capacityoptimization/btco115/home-830156123.html" TargetMode="External"/><Relationship Id="rId4" Type="http://schemas.openxmlformats.org/officeDocument/2006/relationships/hyperlink" Target="https://docs.bmc.com/docs/btco113/home-775471452.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bmc.com/docs/btco113/amigo-upgrade-assistance-program-for-truesight-capacity-optimization-775471640.html?src=search"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ocs.bmc.com/docs/btco113/vmware-vcenter-extractor-service-775471947.html" TargetMode="External"/><Relationship Id="rId5" Type="http://schemas.openxmlformats.org/officeDocument/2006/relationships/hyperlink" Target="https://docs.bmc.com/docs/btco113/out-of-the-box-etls-775471787.html" TargetMode="External"/><Relationship Id="rId4" Type="http://schemas.openxmlformats.org/officeDocument/2006/relationships/hyperlink" Target="https://bmcsites.force.com/casemgmt/sc_KnowledgeArticle?sfdcid=000141384"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dwardtufte.com/tuft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azybi.com/blog/data_analysis_and_visualizat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sual.ly/blog/making-it-funny-8-hilarious-infographic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bmc.com/docs/btco113/vmware-vcenter-extractor-service-775471947.html" TargetMode="External"/><Relationship Id="rId7" Type="http://schemas.openxmlformats.org/officeDocument/2006/relationships/hyperlink" Target="https://communities.bmc.com/docs/DOC-107967"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ocs.bmc.com/docs/btco113/creating-an-analysis-775472517.html" TargetMode="External"/><Relationship Id="rId5" Type="http://schemas.openxmlformats.org/officeDocument/2006/relationships/hyperlink" Target="https://docs.bmc.com/docs/btco113/quick-analyses-775472707.html?src=search" TargetMode="External"/><Relationship Id="rId4" Type="http://schemas.openxmlformats.org/officeDocument/2006/relationships/hyperlink" Target="https://docs.bmc.com/docs/btco113/managing-and-analyzing-data-from-your-workspace-775472446.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webinar conversation about the TrueSight Capacity Optimization Documentation Options.</a:t>
            </a:r>
          </a:p>
          <a:p>
            <a:endParaRPr lang="en-US" dirty="0"/>
          </a:p>
          <a:p>
            <a:r>
              <a:rPr lang="en-US" dirty="0"/>
              <a:t>Our goal is to show options for getting help with your TSCO environment, expand your tools and techniques, and to more effectively, efficiently, and purposefully pursue your Quest for Actionable Intelligence.</a:t>
            </a:r>
          </a:p>
          <a:p>
            <a:endParaRPr lang="en-US" dirty="0"/>
          </a:p>
          <a:p>
            <a:r>
              <a:rPr lang="en-US" dirty="0"/>
              <a:t>We go beyond the obvious TSCO documentation options and the BMC Communities page.  Using the most powerful idea – EVER, “If I can do that, then I should be able to do… “  We step through finding a metric of interest ‘on the internet’ then investigating that metric in our environment, then incorporating that metric into our quest for Actionable Intelligence.</a:t>
            </a:r>
          </a:p>
          <a:p>
            <a:endParaRPr lang="en-US" dirty="0"/>
          </a:p>
          <a:p>
            <a:r>
              <a:rPr lang="en-US" dirty="0"/>
              <a:t>Come join Moviri for a fast paced adventure in our quest for Actionable Intelligence.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a:p>
        </p:txBody>
      </p:sp>
    </p:spTree>
    <p:extLst>
      <p:ext uri="{BB962C8B-B14F-4D97-AF65-F5344CB8AC3E}">
        <p14:creationId xmlns:p14="http://schemas.microsoft.com/office/powerpoint/2010/main" val="118739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alternate docs.  I have several on my web site.   And there are a number of sites about capacity planning, data analysis, charting techniques etc.  </a:t>
            </a:r>
          </a:p>
          <a:p>
            <a:endParaRPr lang="en-US" dirty="0"/>
          </a:p>
          <a:p>
            <a:r>
              <a:rPr lang="en-US" dirty="0"/>
              <a:t>This is an example chart from a presentation we made at BMC Engage2016</a:t>
            </a:r>
          </a:p>
          <a:p>
            <a:endParaRPr lang="en-US" dirty="0"/>
          </a:p>
          <a:p>
            <a:r>
              <a:rPr lang="en-US" dirty="0" err="1"/>
              <a:t>tsco</a:t>
            </a:r>
            <a:r>
              <a:rPr lang="en-US" dirty="0"/>
              <a:t> "capacity optimization" -</a:t>
            </a:r>
            <a:r>
              <a:rPr lang="en-US" dirty="0" err="1"/>
              <a:t>inurl:bmc.com</a:t>
            </a:r>
            <a:r>
              <a:rPr lang="en-US" dirty="0"/>
              <a:t> -</a:t>
            </a:r>
            <a:r>
              <a:rPr lang="en-US" dirty="0" err="1"/>
              <a:t>inurl:bmcsoftware</a:t>
            </a:r>
            <a:r>
              <a:rPr lang="en-US" dirty="0"/>
              <a:t>  Will deliver  about a thousand  results.   Many from Moviri, YouTube, and MLCU.com</a:t>
            </a:r>
          </a:p>
          <a:p>
            <a:endParaRPr lang="en-US" dirty="0"/>
          </a:p>
          <a:p>
            <a:r>
              <a:rPr lang="en-US" dirty="0"/>
              <a:t>The point is that there are other sources for documentation.</a:t>
            </a:r>
          </a:p>
          <a:p>
            <a:endParaRPr lang="en-US" dirty="0"/>
          </a:p>
          <a:p>
            <a:endParaRPr lang="en-US" dirty="0"/>
          </a:p>
          <a:p>
            <a:endParaRPr lang="en-US" dirty="0"/>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3"/>
              </a:rPr>
              <a:t>Writing the Capacity Report with HCSC</a:t>
            </a:r>
            <a:endPar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r>
              <a:rPr lang="en-US" dirty="0"/>
              <a:t>http://mlcu.com/679WritingCapacityReport.pptx</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10</a:t>
            </a:fld>
            <a:endParaRPr lang="en-US"/>
          </a:p>
        </p:txBody>
      </p:sp>
    </p:spTree>
    <p:extLst>
      <p:ext uri="{BB962C8B-B14F-4D97-AF65-F5344CB8AC3E}">
        <p14:creationId xmlns:p14="http://schemas.microsoft.com/office/powerpoint/2010/main" val="2131058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can do THAT, I should be able to….    The most powerful idea…. Ever.</a:t>
            </a:r>
          </a:p>
          <a:p>
            <a:endParaRPr lang="en-US" dirty="0"/>
          </a:p>
          <a:p>
            <a:endParaRPr lang="en-US" dirty="0"/>
          </a:p>
          <a:p>
            <a:r>
              <a:rPr lang="en-US" dirty="0"/>
              <a:t>What this suggests is that you have used the documentation to isolate a metric CPU and are able to chart it in various useful ways.</a:t>
            </a:r>
          </a:p>
          <a:p>
            <a:endParaRPr lang="en-US" dirty="0"/>
          </a:p>
          <a:p>
            <a:r>
              <a:rPr lang="en-US" dirty="0"/>
              <a:t>“If I can do THAT, then I can…. “  find a different metric and use the same sort of process to chart that… </a:t>
            </a:r>
          </a:p>
          <a:p>
            <a:endParaRPr lang="en-US" dirty="0"/>
          </a:p>
          <a:p>
            <a:endParaRPr lang="en-US" dirty="0"/>
          </a:p>
          <a:p>
            <a:r>
              <a:rPr lang="en-US" dirty="0"/>
              <a:t>In that case you were talking to a trusted partner (for the record that would be Moviri) and CPU Co Stop and CPU Ready were presented as useful metrics to track….</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11</a:t>
            </a:fld>
            <a:endParaRPr lang="en-US"/>
          </a:p>
        </p:txBody>
      </p:sp>
    </p:spTree>
    <p:extLst>
      <p:ext uri="{BB962C8B-B14F-4D97-AF65-F5344CB8AC3E}">
        <p14:creationId xmlns:p14="http://schemas.microsoft.com/office/powerpoint/2010/main" val="107589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your trusted partner suggested (or wherever you got the idea to look), so you make an internet search..</a:t>
            </a:r>
          </a:p>
          <a:p>
            <a:endParaRPr lang="en-US" dirty="0"/>
          </a:p>
          <a:p>
            <a:r>
              <a:rPr lang="en-US" dirty="0"/>
              <a:t>Interesting results for both metrics.   The last one on each list seems a bit ominous… Maybe you really should be looking at these metrics.</a:t>
            </a:r>
          </a:p>
          <a:p>
            <a:endParaRPr lang="en-US" dirty="0"/>
          </a:p>
          <a:p>
            <a:r>
              <a:rPr lang="en-US" dirty="0"/>
              <a:t>“How too many vCPUs can negatively affect your performance…”   and “VMware Performance: The worst configuration mistakes…”</a:t>
            </a:r>
          </a:p>
          <a:p>
            <a:endParaRPr lang="en-US" dirty="0"/>
          </a:p>
          <a:p>
            <a:r>
              <a:rPr lang="en-US" dirty="0"/>
              <a:t>You read up on these metrics and adapt what you find into making a chart or two.</a:t>
            </a:r>
          </a:p>
        </p:txBody>
      </p:sp>
      <p:sp>
        <p:nvSpPr>
          <p:cNvPr id="4" name="Slide Number Placeholder 3"/>
          <p:cNvSpPr>
            <a:spLocks noGrp="1"/>
          </p:cNvSpPr>
          <p:nvPr>
            <p:ph type="sldNum" sz="quarter" idx="5"/>
          </p:nvPr>
        </p:nvSpPr>
        <p:spPr/>
        <p:txBody>
          <a:bodyPr/>
          <a:lstStyle/>
          <a:p>
            <a:fld id="{A4AEE010-6459-4F0F-A57C-F9745C102D02}" type="slidenum">
              <a:rPr lang="en-US" smtClean="0"/>
              <a:t>12</a:t>
            </a:fld>
            <a:endParaRPr lang="en-US"/>
          </a:p>
        </p:txBody>
      </p:sp>
    </p:spTree>
    <p:extLst>
      <p:ext uri="{BB962C8B-B14F-4D97-AF65-F5344CB8AC3E}">
        <p14:creationId xmlns:p14="http://schemas.microsoft.com/office/powerpoint/2010/main" val="210302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the metrics are available – or we know that the monitoring tool needs to be set to collect the metrics AND the ETL needs to be set to get the metrics.</a:t>
            </a:r>
          </a:p>
          <a:p>
            <a:endParaRPr lang="en-US" dirty="0"/>
          </a:p>
          <a:p>
            <a:r>
              <a:rPr lang="en-US" dirty="0"/>
              <a:t>Our DOCUMENTATION will help us figure that out.</a:t>
            </a:r>
          </a:p>
          <a:p>
            <a:endParaRPr lang="en-US" dirty="0"/>
          </a:p>
          <a:p>
            <a:endParaRPr lang="en-US" dirty="0"/>
          </a:p>
          <a:p>
            <a:r>
              <a:rPr lang="en-US" dirty="0"/>
              <a:t>Out charts show ‘low numbers’ </a:t>
            </a:r>
            <a:r>
              <a:rPr lang="en-US" b="1" dirty="0"/>
              <a:t>but how do we know what is ‘good’ or ‘normal’.  Documentation</a:t>
            </a:r>
            <a:r>
              <a:rPr lang="en-US" dirty="0"/>
              <a:t>.  Reviewing the vender docs, support communities, technical papers, and talking to local experts helps you know what is important, how to interpret it, and how to monitor it.</a:t>
            </a:r>
          </a:p>
          <a:p>
            <a:endParaRPr lang="en-US" dirty="0"/>
          </a:p>
          <a:p>
            <a:r>
              <a:rPr lang="en-US" dirty="0"/>
              <a:t>Then use the TSCO documentation, support communities, technical pagers and your local experts (at Moviri) to show how to display important data for action.  Which is to say, </a:t>
            </a:r>
            <a:r>
              <a:rPr lang="en-US" b="1" dirty="0"/>
              <a:t>enhance your tools and techniques in your quest for actionable intelligence.</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13</a:t>
            </a:fld>
            <a:endParaRPr lang="en-US"/>
          </a:p>
        </p:txBody>
      </p:sp>
    </p:spTree>
    <p:extLst>
      <p:ext uri="{BB962C8B-B14F-4D97-AF65-F5344CB8AC3E}">
        <p14:creationId xmlns:p14="http://schemas.microsoft.com/office/powerpoint/2010/main" val="3690694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mentioned before but let us revisit the BMC official documentation.</a:t>
            </a:r>
          </a:p>
          <a:p>
            <a:endParaRPr lang="en-US" dirty="0"/>
          </a:p>
          <a:p>
            <a:r>
              <a:rPr lang="en-US" dirty="0"/>
              <a:t>I found YouTube  for BMC TSCO.   They are very short at 4 or less minutes and are very disappointing until you realize they are intended to be see in the context of the online documentation.   That section of documentation goes into significant detail on the topic and the video quickly summarizes the topic on screen.   What this suggests is that the YouTube should not be binge watched, but rather viewed within the expected context of the user document.</a:t>
            </a:r>
          </a:p>
          <a:p>
            <a:endParaRPr lang="en-US" dirty="0"/>
          </a:p>
          <a:p>
            <a:r>
              <a:rPr lang="en-US" dirty="0"/>
              <a:t>Then I found the four thousand page user document.  I found that quite annoying as it would reference what to do next and went to the next paragraph.  SO Silly.   Then realized this was a re production of the online web site, where the what to do next actually goes to a separate web page.  Once this is known it is far less annoying.</a:t>
            </a:r>
          </a:p>
          <a:p>
            <a:endParaRPr lang="en-US" dirty="0"/>
          </a:p>
          <a:p>
            <a:r>
              <a:rPr lang="en-US" dirty="0"/>
              <a:t>There are some that prefer the online documentation and some that prefer the PDF.  It seems to me that you should use whatever is helpful to you. The online version is ‘most up to date’ while the PDF is easier to stumble on information, both refer to the YouTube videos.</a:t>
            </a:r>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14</a:t>
            </a:fld>
            <a:endParaRPr lang="en-US"/>
          </a:p>
        </p:txBody>
      </p:sp>
    </p:spTree>
    <p:extLst>
      <p:ext uri="{BB962C8B-B14F-4D97-AF65-F5344CB8AC3E}">
        <p14:creationId xmlns:p14="http://schemas.microsoft.com/office/powerpoint/2010/main" val="332212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intent is to show that there are many sources of documentation you can use in your Quest for Actionable Intelligence</a:t>
            </a:r>
          </a:p>
          <a:p>
            <a:endParaRPr lang="en-US" dirty="0"/>
          </a:p>
          <a:p>
            <a:r>
              <a:rPr lang="en-US" dirty="0"/>
              <a:t>Some are obvious and others are somewhat less obvious.</a:t>
            </a:r>
          </a:p>
          <a:p>
            <a:endParaRPr lang="en-US" dirty="0"/>
          </a:p>
          <a:p>
            <a:r>
              <a:rPr lang="en-US" dirty="0"/>
              <a:t>The ‘trick’  is to string tools and techniques together in various ways.  Using the idea of “If I can do THAT, I should be ale to…”  goes a long way to developing new tools and techniques for your Quest for Actionable Intelligence</a:t>
            </a:r>
          </a:p>
        </p:txBody>
      </p:sp>
      <p:sp>
        <p:nvSpPr>
          <p:cNvPr id="4" name="Slide Number Placeholder 3"/>
          <p:cNvSpPr>
            <a:spLocks noGrp="1"/>
          </p:cNvSpPr>
          <p:nvPr>
            <p:ph type="sldNum" sz="quarter" idx="5"/>
          </p:nvPr>
        </p:nvSpPr>
        <p:spPr/>
        <p:txBody>
          <a:bodyPr/>
          <a:lstStyle/>
          <a:p>
            <a:fld id="{A4AEE010-6459-4F0F-A57C-F9745C102D02}" type="slidenum">
              <a:rPr lang="en-US" smtClean="0"/>
              <a:t>15</a:t>
            </a:fld>
            <a:endParaRPr lang="en-US"/>
          </a:p>
        </p:txBody>
      </p:sp>
    </p:spTree>
    <p:extLst>
      <p:ext uri="{BB962C8B-B14F-4D97-AF65-F5344CB8AC3E}">
        <p14:creationId xmlns:p14="http://schemas.microsoft.com/office/powerpoint/2010/main" val="352910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16</a:t>
            </a:fld>
            <a:endParaRPr lang="en-US"/>
          </a:p>
        </p:txBody>
      </p:sp>
    </p:spTree>
    <p:extLst>
      <p:ext uri="{BB962C8B-B14F-4D97-AF65-F5344CB8AC3E}">
        <p14:creationId xmlns:p14="http://schemas.microsoft.com/office/powerpoint/2010/main" val="172209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endParaRPr lang="en-US" dirty="0"/>
          </a:p>
          <a:p>
            <a:r>
              <a:rPr lang="en-US" dirty="0"/>
              <a:t>Quick introduction to us,  Moviri.com   </a:t>
            </a:r>
          </a:p>
          <a:p>
            <a:endParaRPr lang="en-US" dirty="0"/>
          </a:p>
          <a:p>
            <a:r>
              <a:rPr lang="en-US" dirty="0"/>
              <a:t>Pointing to documentation options for BMC TSCO, then finding less obvious sources.</a:t>
            </a:r>
          </a:p>
          <a:p>
            <a:endParaRPr lang="en-US" dirty="0"/>
          </a:p>
          <a:p>
            <a:r>
              <a:rPr lang="en-US" dirty="0"/>
              <a:t>If I can do THAT, then I should be able to…    this is the most powerful idea,…   EVER.</a:t>
            </a:r>
          </a:p>
          <a:p>
            <a:endParaRPr lang="en-US" dirty="0"/>
          </a:p>
          <a:p>
            <a:r>
              <a:rPr lang="en-US" dirty="0"/>
              <a:t>We will put that to the test,  by reviewing a simple example in TSCO then by using an example of finding some document that has an interesting observation and metric, that we then apply to our quest for actionable intelligence in TSCO.</a:t>
            </a:r>
          </a:p>
          <a:p>
            <a:endParaRPr lang="en-US" dirty="0"/>
          </a:p>
          <a:p>
            <a:r>
              <a:rPr lang="en-US" dirty="0"/>
              <a:t>Then will end with a summary and opportunity for questions.</a:t>
            </a:r>
          </a:p>
        </p:txBody>
      </p:sp>
      <p:sp>
        <p:nvSpPr>
          <p:cNvPr id="4" name="Slide Number Placeholder 3"/>
          <p:cNvSpPr>
            <a:spLocks noGrp="1"/>
          </p:cNvSpPr>
          <p:nvPr>
            <p:ph type="sldNum" sz="quarter" idx="5"/>
          </p:nvPr>
        </p:nvSpPr>
        <p:spPr/>
        <p:txBody>
          <a:bodyPr/>
          <a:lstStyle/>
          <a:p>
            <a:fld id="{A4AEE010-6459-4F0F-A57C-F9745C102D02}" type="slidenum">
              <a:rPr lang="en-US" smtClean="0"/>
              <a:t>2</a:t>
            </a:fld>
            <a:endParaRPr lang="en-US"/>
          </a:p>
        </p:txBody>
      </p:sp>
    </p:spTree>
    <p:extLst>
      <p:ext uri="{BB962C8B-B14F-4D97-AF65-F5344CB8AC3E}">
        <p14:creationId xmlns:p14="http://schemas.microsoft.com/office/powerpoint/2010/main" val="1414327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listen to Moviri?</a:t>
            </a:r>
          </a:p>
          <a:p>
            <a:endParaRPr lang="en-US" dirty="0"/>
          </a:p>
          <a:p>
            <a:r>
              <a:rPr lang="en-US" dirty="0"/>
              <a:t>Movìri is a global IT consultancy with multiple offices in the US and around the globe</a:t>
            </a:r>
          </a:p>
          <a:p>
            <a:endParaRPr lang="en-US" dirty="0"/>
          </a:p>
          <a:p>
            <a:r>
              <a:rPr lang="en-US" dirty="0"/>
              <a:t>More than 200 engineers world wide   we have more Doctors than most hospitals!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Started as </a:t>
            </a:r>
            <a:r>
              <a:rPr lang="en-US" dirty="0" err="1"/>
              <a:t>Neptuny</a:t>
            </a:r>
            <a:r>
              <a:rPr lang="en-US" dirty="0"/>
              <a:t>, developers of </a:t>
            </a:r>
            <a:r>
              <a:rPr lang="en-US" b="1" dirty="0"/>
              <a:t>Caplan</a:t>
            </a:r>
            <a:r>
              <a:rPr lang="en-US" dirty="0"/>
              <a:t>, a magic quadrant capacity optimization product. Purchased by BMC in 2010 to become BMC Capacity Optimization, which is now BMC TrueSight Capacity Optimization.  </a:t>
            </a:r>
            <a:r>
              <a:rPr lang="en-US" dirty="0" err="1"/>
              <a:t>Neptuny</a:t>
            </a:r>
            <a:r>
              <a:rPr lang="en-US" dirty="0"/>
              <a:t> became Movìri. </a:t>
            </a:r>
          </a:p>
          <a:p>
            <a:endParaRPr lang="en-US" dirty="0"/>
          </a:p>
          <a:p>
            <a:endParaRPr lang="en-US" dirty="0"/>
          </a:p>
          <a:p>
            <a:endParaRPr lang="en-US" dirty="0"/>
          </a:p>
          <a:p>
            <a:endParaRPr lang="en-US" dirty="0"/>
          </a:p>
          <a:p>
            <a:r>
              <a:rPr lang="en-US" dirty="0"/>
              <a:t>Movìri has several lines of business, including Testing &amp; Optimization, Monitoring. Operations and Cloud, Security, Analytics, and Capacity Management – which is to say we think holistically.  Big picture, many driplines, much experience, and continue to offer innovative products, including </a:t>
            </a:r>
            <a:r>
              <a:rPr lang="en-US" dirty="0" err="1"/>
              <a:t>ContentWise</a:t>
            </a:r>
            <a:r>
              <a:rPr lang="en-US" dirty="0"/>
              <a:t>; </a:t>
            </a:r>
            <a:r>
              <a:rPr lang="en-US" dirty="0" err="1"/>
              <a:t>Cleafy</a:t>
            </a:r>
            <a:r>
              <a:rPr lang="en-US" dirty="0"/>
              <a:t>; AKAMAS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Movìri has been doing this a long time, and is a thought leader and innovator.</a:t>
            </a:r>
          </a:p>
          <a:p>
            <a:endParaRPr lang="en-US" dirty="0"/>
          </a:p>
          <a:p>
            <a:r>
              <a:rPr lang="en-US" dirty="0"/>
              <a:t>And most importantly, you should listen to Movìri because: We can help you do this – quickly, and cleanly.</a:t>
            </a:r>
          </a:p>
          <a:p>
            <a:endParaRPr lang="en-US" dirty="0"/>
          </a:p>
          <a:p>
            <a:r>
              <a:rPr lang="en-US" b="1" dirty="0"/>
              <a:t>So, Let us jump right in…</a:t>
            </a:r>
          </a:p>
          <a:p>
            <a:r>
              <a:rPr lang="en-US" b="1" dirty="0"/>
              <a:t>===</a:t>
            </a:r>
          </a:p>
          <a:p>
            <a:r>
              <a:rPr lang="en-US" b="1" dirty="0"/>
              <a:t> </a:t>
            </a:r>
          </a:p>
          <a:p>
            <a:r>
              <a:rPr lang="en-US" b="1" dirty="0"/>
              <a:t>https://www.crunchbase.com/organization/neptuny</a:t>
            </a:r>
          </a:p>
          <a:p>
            <a:endParaRPr lang="en-US" b="1" dirty="0"/>
          </a:p>
          <a:p>
            <a:r>
              <a:rPr lang="en-US" b="1" dirty="0"/>
              <a:t>http://www.moviri.com/2010/10/goodbye-neptuny-welcome-moviri/</a:t>
            </a:r>
          </a:p>
          <a:p>
            <a:endParaRPr lang="en-US" b="1" dirty="0"/>
          </a:p>
          <a:p>
            <a:r>
              <a:rPr lang="en-US" b="1" dirty="0"/>
              <a:t>https://www.moviri.com/news-events/akamas-ai-powered-performance-optimization-solution/</a:t>
            </a:r>
          </a:p>
          <a:p>
            <a:endParaRPr lang="en-US" b="1" dirty="0"/>
          </a:p>
          <a:p>
            <a:r>
              <a:rPr lang="en-US" b="1" dirty="0"/>
              <a:t>https://www.moviri.com/</a:t>
            </a:r>
          </a:p>
          <a:p>
            <a:endParaRPr lang="en-US" b="1" dirty="0"/>
          </a:p>
          <a:p>
            <a:r>
              <a:rPr lang="en-US" b="1" dirty="0"/>
              <a:t>https://www.akamas.io/</a:t>
            </a:r>
          </a:p>
          <a:p>
            <a:endParaRPr lang="en-US" b="1" dirty="0"/>
          </a:p>
          <a:p>
            <a:r>
              <a:rPr lang="en-US" b="1" dirty="0"/>
              <a:t>https://www.contentwise.tv/</a:t>
            </a:r>
          </a:p>
          <a:p>
            <a:endParaRPr lang="en-US" b="1" dirty="0"/>
          </a:p>
          <a:p>
            <a:r>
              <a:rPr lang="en-US" b="1" dirty="0"/>
              <a:t>https://www.cleafy.com/</a:t>
            </a:r>
          </a:p>
          <a:p>
            <a:endParaRPr lang="en-US" b="1" dirty="0"/>
          </a:p>
          <a:p>
            <a:r>
              <a:rPr lang="en-US" b="1" dirty="0"/>
              <a:t>https://www.linkedin.com/company/moviri/about/</a:t>
            </a:r>
          </a:p>
          <a:p>
            <a:endParaRPr lang="en-US" b="1" dirty="0"/>
          </a:p>
          <a:p>
            <a:endParaRPr lang="en-US" b="1" dirty="0"/>
          </a:p>
        </p:txBody>
      </p:sp>
      <p:sp>
        <p:nvSpPr>
          <p:cNvPr id="4" name="Slide Number Placeholder 3"/>
          <p:cNvSpPr>
            <a:spLocks noGrp="1"/>
          </p:cNvSpPr>
          <p:nvPr>
            <p:ph type="sldNum" sz="quarter" idx="5"/>
          </p:nvPr>
        </p:nvSpPr>
        <p:spPr/>
        <p:txBody>
          <a:bodyPr/>
          <a:lstStyle/>
          <a:p>
            <a:fld id="{C366CDF6-FF24-424B-87DD-3CEACF6682A7}" type="slidenum">
              <a:rPr lang="en-US" smtClean="0"/>
              <a:t>3</a:t>
            </a:fld>
            <a:endParaRPr lang="en-US"/>
          </a:p>
        </p:txBody>
      </p:sp>
    </p:spTree>
    <p:extLst>
      <p:ext uri="{BB962C8B-B14F-4D97-AF65-F5344CB8AC3E}">
        <p14:creationId xmlns:p14="http://schemas.microsoft.com/office/powerpoint/2010/main" val="228924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Documentation Options</a:t>
            </a:r>
          </a:p>
          <a:p>
            <a:endParaRPr lang="en-US" dirty="0"/>
          </a:p>
          <a:p>
            <a:r>
              <a:rPr lang="en-US" dirty="0"/>
              <a:t>Obvious documentation sources are the TSCO site and BMC Communities.</a:t>
            </a:r>
          </a:p>
          <a:p>
            <a:endParaRPr lang="en-US" dirty="0"/>
          </a:p>
          <a:p>
            <a:r>
              <a:rPr lang="en-US" dirty="0">
                <a:hlinkClick r:id="rId3"/>
              </a:rPr>
              <a:t>https://docs.bmc.com/docs/TSCapacity/110/home-674154108.html</a:t>
            </a:r>
            <a:endParaRPr lang="en-US" dirty="0"/>
          </a:p>
          <a:p>
            <a:r>
              <a:rPr lang="en-US" dirty="0">
                <a:hlinkClick r:id="rId4"/>
              </a:rPr>
              <a:t>https://docs.bmc.com/docs/btco113/home-775471452.html</a:t>
            </a:r>
            <a:endParaRPr lang="en-US" dirty="0"/>
          </a:p>
          <a:p>
            <a:r>
              <a:rPr lang="en-US" dirty="0">
                <a:hlinkClick r:id="rId5"/>
              </a:rPr>
              <a:t>https://docs.bmc.com/docs/capacityoptimization/btco115/home-830156123.html</a:t>
            </a:r>
            <a:endParaRPr lang="en-US" dirty="0"/>
          </a:p>
          <a:p>
            <a:endParaRPr lang="en-US" dirty="0"/>
          </a:p>
          <a:p>
            <a:r>
              <a:rPr lang="en-US" dirty="0">
                <a:hlinkClick r:id="rId6"/>
              </a:rPr>
              <a:t>https://communities.bmc.com/community/bmcdn/capacity_management</a:t>
            </a:r>
            <a:endParaRPr lang="en-US" dirty="0"/>
          </a:p>
          <a:p>
            <a:endParaRPr lang="en-US" dirty="0"/>
          </a:p>
          <a:p>
            <a:endParaRPr lang="en-US" dirty="0"/>
          </a:p>
          <a:p>
            <a:r>
              <a:rPr lang="en-US" dirty="0"/>
              <a:t>While you might think the only option is to read the four thousand page TSCO document, and maybe the TSCO Communities pages, but there far more creative options.   Yes you should read the TSCO and BMC documents for how the tools, features, and functions work, but putting these together in novel ways takes some creativity.  </a:t>
            </a:r>
          </a:p>
          <a:p>
            <a:endParaRPr lang="en-US" dirty="0"/>
          </a:p>
          <a:p>
            <a:r>
              <a:rPr lang="en-US" dirty="0"/>
              <a:t>Actually it takes an interesting question and some trial and error to answer the questions.  </a:t>
            </a:r>
          </a:p>
          <a:p>
            <a:endParaRPr lang="en-US" dirty="0"/>
          </a:p>
          <a:p>
            <a:r>
              <a:rPr lang="en-US" dirty="0"/>
              <a:t>Don’t overlook the documentation and user communities of the venders that potentially have (can contribute) data in TSCO.  VMWare, IBM, Oracle and the other vendors have conversations about capacity optimization, monitoring, troubleshooting etc.  Essentially the last two rows in the graphic.  These sources can be adapted to be used in TSCO.</a:t>
            </a:r>
          </a:p>
          <a:p>
            <a:endParaRPr lang="en-US" dirty="0"/>
          </a:p>
          <a:p>
            <a:r>
              <a:rPr lang="en-US" dirty="0"/>
              <a:t>Debby Sheetz</a:t>
            </a:r>
          </a:p>
          <a:p>
            <a:r>
              <a:rPr lang="en-US" dirty="0">
                <a:hlinkClick r:id="rId7"/>
              </a:rPr>
              <a:t>ftp://ftp.bmc.com/pub/perform/gfc/das/</a:t>
            </a:r>
            <a:endParaRPr lang="en-US" dirty="0"/>
          </a:p>
          <a:p>
            <a:endParaRPr lang="en-US" dirty="0"/>
          </a:p>
        </p:txBody>
      </p:sp>
      <p:sp>
        <p:nvSpPr>
          <p:cNvPr id="4" name="Slide Number Placeholder 3"/>
          <p:cNvSpPr>
            <a:spLocks noGrp="1"/>
          </p:cNvSpPr>
          <p:nvPr>
            <p:ph type="sldNum" sz="quarter" idx="5"/>
          </p:nvPr>
        </p:nvSpPr>
        <p:spPr/>
        <p:txBody>
          <a:bodyPr/>
          <a:lstStyle/>
          <a:p>
            <a:fld id="{5E6E011A-51F3-42BB-8227-B66954A23F6D}" type="slidenum">
              <a:rPr lang="en-US" smtClean="0"/>
              <a:pPr/>
              <a:t>4</a:t>
            </a:fld>
            <a:endParaRPr lang="en-US" dirty="0"/>
          </a:p>
        </p:txBody>
      </p:sp>
    </p:spTree>
    <p:extLst>
      <p:ext uri="{BB962C8B-B14F-4D97-AF65-F5344CB8AC3E}">
        <p14:creationId xmlns:p14="http://schemas.microsoft.com/office/powerpoint/2010/main" val="310339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be intimidated with the whole.  Start ‘small’.   Small does not mean insignificant.  Small means focused.    How do we do that?</a:t>
            </a:r>
          </a:p>
          <a:p>
            <a:endParaRPr lang="en-US" dirty="0"/>
          </a:p>
          <a:p>
            <a:r>
              <a:rPr lang="en-US" dirty="0"/>
              <a:t>Lets ignore financial</a:t>
            </a:r>
          </a:p>
          <a:p>
            <a:r>
              <a:rPr lang="en-US" dirty="0"/>
              <a:t>*</a:t>
            </a:r>
          </a:p>
          <a:p>
            <a:r>
              <a:rPr lang="en-US" dirty="0"/>
              <a:t>Ignore Services</a:t>
            </a:r>
          </a:p>
          <a:p>
            <a:r>
              <a:rPr lang="en-US" dirty="0"/>
              <a:t>*</a:t>
            </a:r>
          </a:p>
          <a:p>
            <a:r>
              <a:rPr lang="en-US" dirty="0"/>
              <a:t>And some of the infrastructure we do not wish to look at for  the moment</a:t>
            </a:r>
          </a:p>
          <a:p>
            <a:r>
              <a:rPr lang="en-US" dirty="0"/>
              <a:t>*</a:t>
            </a:r>
          </a:p>
          <a:p>
            <a:endParaRPr lang="en-US" dirty="0"/>
          </a:p>
          <a:p>
            <a:r>
              <a:rPr lang="en-US" dirty="0"/>
              <a:t>This leaves us with IT Metrics and Visibility.</a:t>
            </a:r>
          </a:p>
          <a:p>
            <a:r>
              <a:rPr lang="en-US" dirty="0"/>
              <a:t>More specifically Visibility of infrastructure capacity by way of IT Metrics, specifically platform and Middleware data</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5</a:t>
            </a:fld>
            <a:endParaRPr lang="en-US"/>
          </a:p>
        </p:txBody>
      </p:sp>
    </p:spTree>
    <p:extLst>
      <p:ext uri="{BB962C8B-B14F-4D97-AF65-F5344CB8AC3E}">
        <p14:creationId xmlns:p14="http://schemas.microsoft.com/office/powerpoint/2010/main" val="161568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buNone/>
            </a:pPr>
            <a:r>
              <a:rPr lang="en-US" dirty="0"/>
              <a:t>The first metric assumes a bunch of work is already done:</a:t>
            </a:r>
          </a:p>
          <a:p>
            <a:pPr indent="0">
              <a:buNone/>
            </a:pPr>
            <a:r>
              <a:rPr lang="en-US" dirty="0"/>
              <a:t>	Monitoring data already available </a:t>
            </a:r>
          </a:p>
          <a:p>
            <a:pPr indent="0">
              <a:buNone/>
            </a:pPr>
            <a:r>
              <a:rPr lang="en-US" dirty="0"/>
              <a:t>	Install equipment for TSCO</a:t>
            </a:r>
          </a:p>
          <a:p>
            <a:pPr indent="0">
              <a:buNone/>
            </a:pPr>
            <a:r>
              <a:rPr lang="en-US" dirty="0"/>
              <a:t>	Install software for TSCO</a:t>
            </a:r>
          </a:p>
          <a:p>
            <a:pPr indent="0">
              <a:buNone/>
            </a:pPr>
            <a:r>
              <a:rPr lang="en-US" dirty="0"/>
              <a:t>	Configure TSCO </a:t>
            </a:r>
          </a:p>
          <a:p>
            <a:pPr indent="0">
              <a:buNone/>
            </a:pPr>
            <a:endParaRPr lang="en-US" dirty="0"/>
          </a:p>
          <a:p>
            <a:pPr indent="0">
              <a:buNone/>
            </a:pPr>
            <a:r>
              <a:rPr lang="en-US" dirty="0"/>
              <a:t>We see the documentation for TSCO steps through this with introductions to the architecture, use cases, and best practices. </a:t>
            </a:r>
          </a:p>
          <a:p>
            <a:pPr indent="0">
              <a:buNone/>
            </a:pPr>
            <a:endParaRPr lang="en-US" dirty="0"/>
          </a:p>
          <a:p>
            <a:pPr indent="0">
              <a:buNone/>
            </a:pPr>
            <a:r>
              <a:rPr lang="en-US" dirty="0"/>
              <a:t>BMC Professional services can streamline this as the documentation covers a number of use cases and it is easy to get distracted if your use case is not clear in the beginning.</a:t>
            </a:r>
          </a:p>
          <a:p>
            <a:pPr indent="0">
              <a:buNone/>
            </a:pPr>
            <a:endParaRPr lang="en-US" dirty="0"/>
          </a:p>
          <a:p>
            <a:pPr indent="0">
              <a:buNone/>
            </a:pPr>
            <a:r>
              <a:rPr lang="en-US" dirty="0"/>
              <a:t>The AMIGO program may help as well </a:t>
            </a:r>
          </a:p>
          <a:p>
            <a:pPr indent="0">
              <a:buNone/>
            </a:pPr>
            <a:r>
              <a:rPr lang="en-US" dirty="0">
                <a:hlinkClick r:id="rId3"/>
              </a:rPr>
              <a:t>https://docs.bmc.com/docs/btco113/amigo-upgrade-assistance-program-for-truesight-capacity-optimization-775471640.html?src=search</a:t>
            </a:r>
            <a:endParaRPr lang="en-US" dirty="0"/>
          </a:p>
          <a:p>
            <a:pPr indent="0">
              <a:buNone/>
            </a:pPr>
            <a:r>
              <a:rPr lang="en-US" dirty="0"/>
              <a:t>And a Knowledge Article</a:t>
            </a:r>
          </a:p>
          <a:p>
            <a:pPr indent="0">
              <a:buNone/>
            </a:pPr>
            <a:r>
              <a:rPr lang="en-US" dirty="0">
                <a:hlinkClick r:id="rId4"/>
              </a:rPr>
              <a:t>https://bmcsites.force.com/casemgmt/sc_KnowledgeArticle?sfdcid=000141384</a:t>
            </a:r>
            <a:endParaRPr lang="en-US" dirty="0"/>
          </a:p>
          <a:p>
            <a:pPr indent="0">
              <a:buNone/>
            </a:pPr>
            <a:endParaRPr lang="en-US" dirty="0"/>
          </a:p>
          <a:p>
            <a:r>
              <a:rPr lang="en-US" dirty="0"/>
              <a:t>With everything installed… Pick a metric…   CPU</a:t>
            </a:r>
          </a:p>
          <a:p>
            <a:endParaRPr lang="en-US" dirty="0"/>
          </a:p>
          <a:p>
            <a:r>
              <a:rPr lang="en-US" dirty="0"/>
              <a:t>Where is the data?  Configure an ETL.</a:t>
            </a:r>
          </a:p>
          <a:p>
            <a:r>
              <a:rPr lang="en-US" dirty="0">
                <a:hlinkClick r:id="rId5"/>
              </a:rPr>
              <a:t>https://docs.bmc.com/docs/btco113/out-of-the-box-etls-775471787.html</a:t>
            </a:r>
            <a:endParaRPr lang="en-US" dirty="0"/>
          </a:p>
          <a:p>
            <a:endParaRPr lang="en-US" dirty="0"/>
          </a:p>
          <a:p>
            <a:r>
              <a:rPr lang="en-US" dirty="0"/>
              <a:t>Lets assume VMWare..</a:t>
            </a:r>
          </a:p>
          <a:p>
            <a:r>
              <a:rPr lang="en-US" dirty="0">
                <a:hlinkClick r:id="rId6"/>
              </a:rPr>
              <a:t>https://docs.bmc.com/docs/btco113/vmware-vcenter-extractor-service-775471947.html</a:t>
            </a:r>
            <a:endParaRPr lang="en-US" dirty="0"/>
          </a:p>
          <a:p>
            <a:endParaRPr lang="en-US" dirty="0"/>
          </a:p>
          <a:p>
            <a:r>
              <a:rPr lang="en-US" dirty="0"/>
              <a:t>Notice that link has a short YouTube video.   </a:t>
            </a:r>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6</a:t>
            </a:fld>
            <a:endParaRPr lang="en-US"/>
          </a:p>
        </p:txBody>
      </p:sp>
    </p:spTree>
    <p:extLst>
      <p:ext uri="{BB962C8B-B14F-4D97-AF65-F5344CB8AC3E}">
        <p14:creationId xmlns:p14="http://schemas.microsoft.com/office/powerpoint/2010/main" val="203778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Pick a Mission…  Historical trend such that a forecast can be done, which leads to Top-N (and Bot-N) analysis, and to anomaly detection.</a:t>
            </a:r>
          </a:p>
          <a:p>
            <a:endParaRPr lang="en-US" dirty="0"/>
          </a:p>
          <a:p>
            <a:endParaRPr lang="en-US" dirty="0"/>
          </a:p>
          <a:p>
            <a:r>
              <a:rPr lang="en-US" dirty="0"/>
              <a:t>Choose a chart</a:t>
            </a:r>
          </a:p>
          <a:p>
            <a:r>
              <a:rPr lang="en-US" dirty="0"/>
              <a:t>What story do you wish to tell?</a:t>
            </a:r>
          </a:p>
          <a:p>
            <a:r>
              <a:rPr lang="en-US" dirty="0"/>
              <a:t>Which thesis do you wish to prove (or disprove)?</a:t>
            </a:r>
          </a:p>
          <a:p>
            <a:endParaRPr lang="en-US" dirty="0"/>
          </a:p>
          <a:p>
            <a:r>
              <a:rPr lang="en-US" dirty="0"/>
              <a:t>Historical trend means a Comparison | Over Time | Many Periods | Non-Cyclical Data = Line Chart</a:t>
            </a:r>
          </a:p>
          <a:p>
            <a:endParaRPr lang="en-US" dirty="0"/>
          </a:p>
          <a:p>
            <a:r>
              <a:rPr lang="en-US" dirty="0"/>
              <a:t>Docs for charting, forecasting</a:t>
            </a:r>
          </a:p>
          <a:p>
            <a:endParaRPr lang="en-US" dirty="0"/>
          </a:p>
          <a:p>
            <a:r>
              <a:rPr lang="en-US" dirty="0">
                <a:hlinkClick r:id="rId3"/>
              </a:rPr>
              <a:t>https://www.edwardtufte.com/tufte/</a:t>
            </a:r>
            <a:endParaRPr lang="en-US" dirty="0"/>
          </a:p>
          <a:p>
            <a:endParaRPr lang="en-US" dirty="0"/>
          </a:p>
          <a:p>
            <a:endParaRPr lang="en-US" dirty="0"/>
          </a:p>
          <a:p>
            <a:r>
              <a:rPr lang="en-US" dirty="0"/>
              <a:t>=====</a:t>
            </a:r>
          </a:p>
          <a:p>
            <a:r>
              <a:rPr lang="en-US" dirty="0">
                <a:hlinkClick r:id="rId4"/>
              </a:rPr>
              <a:t>https://eazybi.com/blog/data_analysis_and_visualization/</a:t>
            </a:r>
            <a:endParaRPr lang="en-US" dirty="0"/>
          </a:p>
          <a:p>
            <a:endParaRPr lang="en-US" dirty="0"/>
          </a:p>
          <a:p>
            <a:endParaRPr lang="en-US" dirty="0"/>
          </a:p>
          <a:p>
            <a:endParaRPr lang="en-US" dirty="0"/>
          </a:p>
          <a:p>
            <a:r>
              <a:rPr lang="en-US" dirty="0"/>
              <a:t>Actionable Intelligence Lifecycle and the Conscious Use Of Conceptual Models</a:t>
            </a:r>
          </a:p>
          <a:p>
            <a:r>
              <a:rPr lang="en-US" dirty="0"/>
              <a:t>http://mlcu.com/ActionableIntelligenceLifecycle201811b.pptx</a:t>
            </a:r>
          </a:p>
          <a:p>
            <a:endParaRPr lang="en-US" dirty="0"/>
          </a:p>
          <a:p>
            <a:r>
              <a:rPr lang="en-US" dirty="0"/>
              <a:t>www.ExtrenePresentation.com</a:t>
            </a:r>
          </a:p>
        </p:txBody>
      </p:sp>
      <p:sp>
        <p:nvSpPr>
          <p:cNvPr id="4" name="Slide Number Placeholder 3"/>
          <p:cNvSpPr>
            <a:spLocks noGrp="1"/>
          </p:cNvSpPr>
          <p:nvPr>
            <p:ph type="sldNum" sz="quarter" idx="5"/>
          </p:nvPr>
        </p:nvSpPr>
        <p:spPr/>
        <p:txBody>
          <a:bodyPr/>
          <a:lstStyle/>
          <a:p>
            <a:fld id="{C366CDF6-FF24-424B-87DD-3CEACF6682A7}" type="slidenum">
              <a:rPr lang="en-US" smtClean="0"/>
              <a:t>7</a:t>
            </a:fld>
            <a:endParaRPr lang="en-US"/>
          </a:p>
        </p:txBody>
      </p:sp>
    </p:spTree>
    <p:extLst>
      <p:ext uri="{BB962C8B-B14F-4D97-AF65-F5344CB8AC3E}">
        <p14:creationId xmlns:p14="http://schemas.microsoft.com/office/powerpoint/2010/main" val="392467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Choosing an appropriate visual representation of the data to convey the ‘story’ of the numbers is important, difficult and fraught with  abuse.</a:t>
            </a:r>
          </a:p>
          <a:p>
            <a:endParaRPr lang="en-US" dirty="0"/>
          </a:p>
          <a:p>
            <a:endParaRPr lang="en-US" dirty="0"/>
          </a:p>
          <a:p>
            <a:r>
              <a:rPr lang="en-US" dirty="0">
                <a:hlinkClick r:id="rId3"/>
              </a:rPr>
              <a:t>https://visual.ly/blog/making-it-funny-8-hilarious-infographics/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8</a:t>
            </a:fld>
            <a:endParaRPr lang="en-US"/>
          </a:p>
        </p:txBody>
      </p:sp>
    </p:spTree>
    <p:extLst>
      <p:ext uri="{BB962C8B-B14F-4D97-AF65-F5344CB8AC3E}">
        <p14:creationId xmlns:p14="http://schemas.microsoft.com/office/powerpoint/2010/main" val="255071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the data source = VMWare</a:t>
            </a:r>
          </a:p>
          <a:p>
            <a:endParaRPr lang="en-US" dirty="0"/>
          </a:p>
          <a:p>
            <a:r>
              <a:rPr lang="en-US" dirty="0"/>
              <a:t>Setup ETL   </a:t>
            </a:r>
            <a:r>
              <a:rPr lang="en-US" dirty="0">
                <a:hlinkClick r:id="rId3"/>
              </a:rPr>
              <a:t>https://docs.bmc.com/docs/btco113/vmware-vcenter-extractor-service-775471947.html</a:t>
            </a:r>
            <a:endParaRPr lang="en-US" dirty="0"/>
          </a:p>
          <a:p>
            <a:endParaRPr lang="en-US" dirty="0"/>
          </a:p>
          <a:p>
            <a:r>
              <a:rPr lang="en-US" dirty="0"/>
              <a:t>Managing and analyzing data from your workspace  </a:t>
            </a:r>
          </a:p>
          <a:p>
            <a:r>
              <a:rPr lang="en-US" dirty="0">
                <a:hlinkClick r:id="rId4"/>
              </a:rPr>
              <a:t>https://docs.bmc.com/docs/btco113/managing-and-analyzing-data-from-your-workspace-775472446.html</a:t>
            </a:r>
            <a:endParaRPr lang="en-US" dirty="0"/>
          </a:p>
          <a:p>
            <a:endParaRPr lang="en-US" dirty="0"/>
          </a:p>
          <a:p>
            <a:r>
              <a:rPr lang="en-US" dirty="0"/>
              <a:t>Quick Analysis  </a:t>
            </a:r>
            <a:r>
              <a:rPr lang="en-US" dirty="0">
                <a:hlinkClick r:id="rId5"/>
              </a:rPr>
              <a:t>https://docs.bmc.com/docs/btco113/quick-analyses-775472707.html?src=search</a:t>
            </a:r>
            <a:endParaRPr lang="en-US" dirty="0"/>
          </a:p>
          <a:p>
            <a:endParaRPr lang="en-US" dirty="0"/>
          </a:p>
          <a:p>
            <a:r>
              <a:rPr lang="en-US" dirty="0"/>
              <a:t>Creating an analysis  </a:t>
            </a:r>
            <a:r>
              <a:rPr lang="en-US" dirty="0">
                <a:hlinkClick r:id="rId6"/>
              </a:rPr>
              <a:t>https://docs.bmc.com/docs/btco113/creating-an-analysis-775472517.html</a:t>
            </a:r>
            <a:endParaRPr lang="en-US" dirty="0"/>
          </a:p>
          <a:p>
            <a:endParaRPr lang="en-US" dirty="0"/>
          </a:p>
          <a:p>
            <a:endParaRPr lang="en-US" dirty="0"/>
          </a:p>
          <a:p>
            <a:r>
              <a:rPr lang="en-US" dirty="0"/>
              <a:t>Of particular interest is a BMC program that is showing examples of putting tools and techniques together.  Well worth a through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TrueSight Best Practices Webinar Calendar</a:t>
            </a:r>
          </a:p>
          <a:p>
            <a:r>
              <a:rPr lang="en-US" dirty="0">
                <a:hlinkClick r:id="rId7"/>
              </a:rPr>
              <a:t>https://communities.bmc.com/docs/DOC-107967</a:t>
            </a:r>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9</a:t>
            </a:fld>
            <a:endParaRPr lang="en-US"/>
          </a:p>
        </p:txBody>
      </p:sp>
    </p:spTree>
    <p:extLst>
      <p:ext uri="{BB962C8B-B14F-4D97-AF65-F5344CB8AC3E}">
        <p14:creationId xmlns:p14="http://schemas.microsoft.com/office/powerpoint/2010/main" val="2092481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3A07-CE67-454D-9689-20508A9602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CAE2F-B816-4AEA-A031-509D78996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C2197-4EDA-47D4-9550-01E3C16A38E2}"/>
              </a:ext>
            </a:extLst>
          </p:cNvPr>
          <p:cNvSpPr>
            <a:spLocks noGrp="1"/>
          </p:cNvSpPr>
          <p:nvPr>
            <p:ph type="dt" sz="half" idx="10"/>
          </p:nvPr>
        </p:nvSpPr>
        <p:spPr/>
        <p:txBody>
          <a:bodyPr/>
          <a:lstStyle/>
          <a:p>
            <a:fld id="{37991EBB-1F6D-4734-A93A-A355760F3A89}" type="datetimeFigureOut">
              <a:rPr lang="en-US" smtClean="0"/>
              <a:t>2020-02-04</a:t>
            </a:fld>
            <a:endParaRPr lang="en-US"/>
          </a:p>
        </p:txBody>
      </p:sp>
      <p:sp>
        <p:nvSpPr>
          <p:cNvPr id="5" name="Footer Placeholder 4">
            <a:extLst>
              <a:ext uri="{FF2B5EF4-FFF2-40B4-BE49-F238E27FC236}">
                <a16:creationId xmlns:a16="http://schemas.microsoft.com/office/drawing/2014/main" id="{76966E2A-8608-49DF-9AFC-7270B39FF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6B6B7-0BE2-4C39-B0CA-C10507DC1CF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07282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118C-40EC-49DE-9C04-2D7D85388F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053119-DDBF-4C0B-B49B-7C87BBBE9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25E24-512D-4ABC-A16B-025BAFD62A2F}"/>
              </a:ext>
            </a:extLst>
          </p:cNvPr>
          <p:cNvSpPr>
            <a:spLocks noGrp="1"/>
          </p:cNvSpPr>
          <p:nvPr>
            <p:ph type="dt" sz="half" idx="10"/>
          </p:nvPr>
        </p:nvSpPr>
        <p:spPr/>
        <p:txBody>
          <a:bodyPr/>
          <a:lstStyle/>
          <a:p>
            <a:fld id="{37991EBB-1F6D-4734-A93A-A355760F3A89}" type="datetimeFigureOut">
              <a:rPr lang="en-US" smtClean="0"/>
              <a:t>2020-02-04</a:t>
            </a:fld>
            <a:endParaRPr lang="en-US"/>
          </a:p>
        </p:txBody>
      </p:sp>
      <p:sp>
        <p:nvSpPr>
          <p:cNvPr id="5" name="Footer Placeholder 4">
            <a:extLst>
              <a:ext uri="{FF2B5EF4-FFF2-40B4-BE49-F238E27FC236}">
                <a16:creationId xmlns:a16="http://schemas.microsoft.com/office/drawing/2014/main" id="{F523271A-8273-4783-8F02-7864372BC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E8853-134D-47A5-BFC7-E92148C8FDE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3224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5A467-2C53-4B92-8404-6B082CD74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2FDF4-24B2-4D6E-8AD9-EC6D3F5C7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B4198-6D5E-471B-A3DF-3A458CC776D6}"/>
              </a:ext>
            </a:extLst>
          </p:cNvPr>
          <p:cNvSpPr>
            <a:spLocks noGrp="1"/>
          </p:cNvSpPr>
          <p:nvPr>
            <p:ph type="dt" sz="half" idx="10"/>
          </p:nvPr>
        </p:nvSpPr>
        <p:spPr/>
        <p:txBody>
          <a:bodyPr/>
          <a:lstStyle/>
          <a:p>
            <a:fld id="{37991EBB-1F6D-4734-A93A-A355760F3A89}" type="datetimeFigureOut">
              <a:rPr lang="en-US" smtClean="0"/>
              <a:t>2020-02-04</a:t>
            </a:fld>
            <a:endParaRPr lang="en-US"/>
          </a:p>
        </p:txBody>
      </p:sp>
      <p:sp>
        <p:nvSpPr>
          <p:cNvPr id="5" name="Footer Placeholder 4">
            <a:extLst>
              <a:ext uri="{FF2B5EF4-FFF2-40B4-BE49-F238E27FC236}">
                <a16:creationId xmlns:a16="http://schemas.microsoft.com/office/drawing/2014/main" id="{2805AEF4-9C26-411C-8C51-DD6E06C69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9D64C-FD3E-41D8-A0F0-B40D86A6C95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51430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964" y="681830"/>
            <a:ext cx="2374896"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extLst>
      <p:ext uri="{BB962C8B-B14F-4D97-AF65-F5344CB8AC3E}">
        <p14:creationId xmlns:p14="http://schemas.microsoft.com/office/powerpoint/2010/main" val="12894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normAutofit/>
          </a:bodyPr>
          <a:lstStyle>
            <a:lvl1pPr marL="0" indent="-285750" algn="l" defTabSz="457181" rtl="0" eaLnBrk="1" fontAlgn="base" latinLnBrk="0" hangingPunct="1">
              <a:lnSpc>
                <a:spcPts val="2880"/>
              </a:lnSpc>
              <a:spcBef>
                <a:spcPts val="0"/>
              </a:spcBef>
              <a:spcAft>
                <a:spcPts val="0"/>
              </a:spcAft>
              <a:buFont typeface="Arial" panose="020B0604020202020204" pitchFamily="34" charset="0"/>
              <a:buChar char="•"/>
              <a:defRPr lang="it-IT" altLang="en-US" sz="2400" b="0" kern="1200" baseline="0" dirty="0">
                <a:solidFill>
                  <a:schemeClr val="tx1"/>
                </a:solidFill>
                <a:latin typeface="+mn-lt"/>
                <a:ea typeface="+mn-ea"/>
                <a:cs typeface="Aria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1</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2</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3 </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4</a:t>
            </a:r>
          </a:p>
        </p:txBody>
      </p:sp>
      <p:sp>
        <p:nvSpPr>
          <p:cNvPr id="3" name="Footer Placeholder 2"/>
          <p:cNvSpPr>
            <a:spLocks noGrp="1"/>
          </p:cNvSpPr>
          <p:nvPr>
            <p:ph type="ftr" sz="quarter" idx="11"/>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822258638"/>
      </p:ext>
    </p:extLst>
  </p:cSld>
  <p:clrMapOvr>
    <a:masterClrMapping/>
  </p:clrMapOvr>
  <p:extLst>
    <p:ext uri="{DCECCB84-F9BA-43D5-87BE-67443E8EF086}">
      <p15:sldGuideLst xmlns:p15="http://schemas.microsoft.com/office/powerpoint/2012/main">
        <p15:guide id="1" orient="horz" pos="3696">
          <p15:clr>
            <a:srgbClr val="FBAE40"/>
          </p15:clr>
        </p15:guide>
        <p15:guide id="2"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ing Slide">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en-US" sz="1000" b="0" kern="1200">
                <a:solidFill>
                  <a:schemeClr val="accent3">
                    <a:lumMod val="75000"/>
                  </a:schemeClr>
                </a:solidFill>
                <a:latin typeface="+mj-lt"/>
                <a:ea typeface="+mn-ea"/>
                <a:cs typeface="Arial" charset="0"/>
              </a:rPr>
              <a:t>211 Congress </a:t>
            </a:r>
            <a:r>
              <a:rPr lang="en-US" sz="1000" b="0" kern="1200" dirty="0">
                <a:solidFill>
                  <a:schemeClr val="accent3">
                    <a:lumMod val="75000"/>
                  </a:schemeClr>
                </a:solidFill>
                <a:latin typeface="+mj-lt"/>
                <a:ea typeface="+mn-ea"/>
                <a:cs typeface="Arial" charset="0"/>
              </a:rPr>
              <a:t>Street</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Boston, MA 02110</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12655 W. Jefferson Blvd</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Los Angeles, CA 90066</a:t>
            </a:r>
          </a:p>
          <a:p>
            <a:r>
              <a:rPr lang="en-US" sz="1000" b="0" baseline="0" noProof="0" dirty="0">
                <a:solidFill>
                  <a:schemeClr val="accent3">
                    <a:lumMod val="75000"/>
                  </a:schemeClr>
                </a:solidFill>
                <a:latin typeface="+mj-lt"/>
              </a:rPr>
              <a:t>T +1-323-524-0524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104726" cy="400110"/>
          </a:xfrm>
          <a:prstGeom prst="rect">
            <a:avLst/>
          </a:prstGeom>
          <a:noFill/>
        </p:spPr>
        <p:txBody>
          <a:bodyPr wrap="none" rtlCol="0">
            <a:spAutoFit/>
          </a:bodyPr>
          <a:lstStyle/>
          <a:p>
            <a:r>
              <a:rPr lang="en-US" sz="2000" b="1" i="0" u="none" noProof="0" dirty="0">
                <a:solidFill>
                  <a:schemeClr val="tx1"/>
                </a:solidFill>
                <a:latin typeface="+mj-lt"/>
                <a:ea typeface="+mn-ea"/>
                <a:cs typeface="+mn-cs"/>
              </a:rPr>
              <a:t>Contacts</a:t>
            </a:r>
          </a:p>
        </p:txBody>
      </p:sp>
      <p:grpSp>
        <p:nvGrpSpPr>
          <p:cNvPr id="9" name="Gruppo 8"/>
          <p:cNvGrpSpPr/>
          <p:nvPr userDrawn="1"/>
        </p:nvGrpSpPr>
        <p:grpSpPr>
          <a:xfrm>
            <a:off x="10056440"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en-US" sz="1000">
                  <a:solidFill>
                    <a:schemeClr val="accent3">
                      <a:lumMod val="75000"/>
                    </a:schemeClr>
                  </a:solidFill>
                  <a:latin typeface="+mn-lt"/>
                </a:rPr>
                <a:t>moviricorp</a:t>
              </a:r>
              <a:endParaRPr lang="en-US" sz="1000" dirty="0">
                <a:solidFill>
                  <a:schemeClr val="accent3">
                    <a:lumMod val="75000"/>
                  </a:schemeClr>
                </a:solidFill>
                <a:latin typeface="+mn-lt"/>
              </a:endParaRP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1800230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D2B6-8D37-408A-B4AB-40597A943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545CE-4695-4C69-BA97-1F9584688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D7440-113E-4298-98D6-413682252570}"/>
              </a:ext>
            </a:extLst>
          </p:cNvPr>
          <p:cNvSpPr>
            <a:spLocks noGrp="1"/>
          </p:cNvSpPr>
          <p:nvPr>
            <p:ph type="dt" sz="half" idx="10"/>
          </p:nvPr>
        </p:nvSpPr>
        <p:spPr/>
        <p:txBody>
          <a:bodyPr/>
          <a:lstStyle/>
          <a:p>
            <a:fld id="{37991EBB-1F6D-4734-A93A-A355760F3A89}" type="datetimeFigureOut">
              <a:rPr lang="en-US" smtClean="0"/>
              <a:t>2020-02-04</a:t>
            </a:fld>
            <a:endParaRPr lang="en-US"/>
          </a:p>
        </p:txBody>
      </p:sp>
      <p:sp>
        <p:nvSpPr>
          <p:cNvPr id="5" name="Footer Placeholder 4">
            <a:extLst>
              <a:ext uri="{FF2B5EF4-FFF2-40B4-BE49-F238E27FC236}">
                <a16:creationId xmlns:a16="http://schemas.microsoft.com/office/drawing/2014/main" id="{81B15DF3-D109-4614-A5D7-05DB2B5E7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37214-D132-479A-872D-9D2C01D3F69B}"/>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98565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7C08-7527-4121-8E79-A7A1C49D9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24E34-266F-43D2-9BE9-A463A16F6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E5B24-A80F-4919-9B0E-1F1808543856}"/>
              </a:ext>
            </a:extLst>
          </p:cNvPr>
          <p:cNvSpPr>
            <a:spLocks noGrp="1"/>
          </p:cNvSpPr>
          <p:nvPr>
            <p:ph type="dt" sz="half" idx="10"/>
          </p:nvPr>
        </p:nvSpPr>
        <p:spPr/>
        <p:txBody>
          <a:bodyPr/>
          <a:lstStyle/>
          <a:p>
            <a:fld id="{37991EBB-1F6D-4734-A93A-A355760F3A89}" type="datetimeFigureOut">
              <a:rPr lang="en-US" smtClean="0"/>
              <a:t>2020-02-04</a:t>
            </a:fld>
            <a:endParaRPr lang="en-US"/>
          </a:p>
        </p:txBody>
      </p:sp>
      <p:sp>
        <p:nvSpPr>
          <p:cNvPr id="5" name="Footer Placeholder 4">
            <a:extLst>
              <a:ext uri="{FF2B5EF4-FFF2-40B4-BE49-F238E27FC236}">
                <a16:creationId xmlns:a16="http://schemas.microsoft.com/office/drawing/2014/main" id="{51F0B4F7-C301-4D86-8068-5D52657A3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9782A-C8D9-4A23-8F6B-A24900FDF117}"/>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50964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46D8-2BC2-455D-B6E8-0DBE99A96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3045E-9D93-450D-9DEF-06D111C216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5A6C9-B447-45A3-A4B3-E508875755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6E9B5-75BD-4D04-8CDC-F48C42AF56D6}"/>
              </a:ext>
            </a:extLst>
          </p:cNvPr>
          <p:cNvSpPr>
            <a:spLocks noGrp="1"/>
          </p:cNvSpPr>
          <p:nvPr>
            <p:ph type="dt" sz="half" idx="10"/>
          </p:nvPr>
        </p:nvSpPr>
        <p:spPr/>
        <p:txBody>
          <a:bodyPr/>
          <a:lstStyle/>
          <a:p>
            <a:fld id="{37991EBB-1F6D-4734-A93A-A355760F3A89}" type="datetimeFigureOut">
              <a:rPr lang="en-US" smtClean="0"/>
              <a:t>2020-02-04</a:t>
            </a:fld>
            <a:endParaRPr lang="en-US"/>
          </a:p>
        </p:txBody>
      </p:sp>
      <p:sp>
        <p:nvSpPr>
          <p:cNvPr id="6" name="Footer Placeholder 5">
            <a:extLst>
              <a:ext uri="{FF2B5EF4-FFF2-40B4-BE49-F238E27FC236}">
                <a16:creationId xmlns:a16="http://schemas.microsoft.com/office/drawing/2014/main" id="{07A3E1CD-1934-47D7-9B0B-67BAE3790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0FD96-8173-48DE-B320-2B78BC23E773}"/>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328232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740-7E9E-4047-A950-F5AE657565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F57CC-B359-4B27-AC5F-518214481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189CB-4B0A-4664-8660-404A199E3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08C3EC-0A2E-4AF7-BA6A-43A0CA985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520CA-39A9-4901-B8CA-D9A3D8EB7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E9766-DF64-42D6-9DE9-0EBA3CE7BF42}"/>
              </a:ext>
            </a:extLst>
          </p:cNvPr>
          <p:cNvSpPr>
            <a:spLocks noGrp="1"/>
          </p:cNvSpPr>
          <p:nvPr>
            <p:ph type="dt" sz="half" idx="10"/>
          </p:nvPr>
        </p:nvSpPr>
        <p:spPr/>
        <p:txBody>
          <a:bodyPr/>
          <a:lstStyle/>
          <a:p>
            <a:fld id="{37991EBB-1F6D-4734-A93A-A355760F3A89}" type="datetimeFigureOut">
              <a:rPr lang="en-US" smtClean="0"/>
              <a:t>2020-02-04</a:t>
            </a:fld>
            <a:endParaRPr lang="en-US"/>
          </a:p>
        </p:txBody>
      </p:sp>
      <p:sp>
        <p:nvSpPr>
          <p:cNvPr id="8" name="Footer Placeholder 7">
            <a:extLst>
              <a:ext uri="{FF2B5EF4-FFF2-40B4-BE49-F238E27FC236}">
                <a16:creationId xmlns:a16="http://schemas.microsoft.com/office/drawing/2014/main" id="{1789C26F-D8C5-4FED-AB75-B2574DF8F6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A03B0-6911-42CF-8598-0FB7650B0F6C}"/>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1289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1752-A55F-424B-BB36-149440685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50427F-861A-451E-A810-C156E4021E20}"/>
              </a:ext>
            </a:extLst>
          </p:cNvPr>
          <p:cNvSpPr>
            <a:spLocks noGrp="1"/>
          </p:cNvSpPr>
          <p:nvPr>
            <p:ph type="dt" sz="half" idx="10"/>
          </p:nvPr>
        </p:nvSpPr>
        <p:spPr/>
        <p:txBody>
          <a:bodyPr/>
          <a:lstStyle/>
          <a:p>
            <a:fld id="{37991EBB-1F6D-4734-A93A-A355760F3A89}" type="datetimeFigureOut">
              <a:rPr lang="en-US" smtClean="0"/>
              <a:t>2020-02-04</a:t>
            </a:fld>
            <a:endParaRPr lang="en-US"/>
          </a:p>
        </p:txBody>
      </p:sp>
      <p:sp>
        <p:nvSpPr>
          <p:cNvPr id="4" name="Footer Placeholder 3">
            <a:extLst>
              <a:ext uri="{FF2B5EF4-FFF2-40B4-BE49-F238E27FC236}">
                <a16:creationId xmlns:a16="http://schemas.microsoft.com/office/drawing/2014/main" id="{8B7DAF48-DBE8-40AF-A00E-B83E50A9A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FC0A2-815F-4142-A519-FA7C985ECE9B}"/>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405952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2DBAC-FC19-432D-B4F8-BA3698A0F24F}"/>
              </a:ext>
            </a:extLst>
          </p:cNvPr>
          <p:cNvSpPr>
            <a:spLocks noGrp="1"/>
          </p:cNvSpPr>
          <p:nvPr>
            <p:ph type="dt" sz="half" idx="10"/>
          </p:nvPr>
        </p:nvSpPr>
        <p:spPr/>
        <p:txBody>
          <a:bodyPr/>
          <a:lstStyle/>
          <a:p>
            <a:fld id="{37991EBB-1F6D-4734-A93A-A355760F3A89}" type="datetimeFigureOut">
              <a:rPr lang="en-US" smtClean="0"/>
              <a:t>2020-02-04</a:t>
            </a:fld>
            <a:endParaRPr lang="en-US"/>
          </a:p>
        </p:txBody>
      </p:sp>
      <p:sp>
        <p:nvSpPr>
          <p:cNvPr id="3" name="Footer Placeholder 2">
            <a:extLst>
              <a:ext uri="{FF2B5EF4-FFF2-40B4-BE49-F238E27FC236}">
                <a16:creationId xmlns:a16="http://schemas.microsoft.com/office/drawing/2014/main" id="{A99CAD15-547C-4E0D-B209-51A7D107FE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BF65FA-A2C2-4F84-A9F2-5520ADE0DDE3}"/>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418746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E62-6AAF-408F-B3A0-C5B3D0D62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73D079-D46A-401B-94F9-6552F608B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BE2F3-99A6-42D2-87E1-82A0B6E58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D7350-9969-471E-BF86-C4C548C66FC7}"/>
              </a:ext>
            </a:extLst>
          </p:cNvPr>
          <p:cNvSpPr>
            <a:spLocks noGrp="1"/>
          </p:cNvSpPr>
          <p:nvPr>
            <p:ph type="dt" sz="half" idx="10"/>
          </p:nvPr>
        </p:nvSpPr>
        <p:spPr/>
        <p:txBody>
          <a:bodyPr/>
          <a:lstStyle/>
          <a:p>
            <a:fld id="{37991EBB-1F6D-4734-A93A-A355760F3A89}" type="datetimeFigureOut">
              <a:rPr lang="en-US" smtClean="0"/>
              <a:t>2020-02-04</a:t>
            </a:fld>
            <a:endParaRPr lang="en-US"/>
          </a:p>
        </p:txBody>
      </p:sp>
      <p:sp>
        <p:nvSpPr>
          <p:cNvPr id="6" name="Footer Placeholder 5">
            <a:extLst>
              <a:ext uri="{FF2B5EF4-FFF2-40B4-BE49-F238E27FC236}">
                <a16:creationId xmlns:a16="http://schemas.microsoft.com/office/drawing/2014/main" id="{1DE4A5B2-C61D-4A82-81E5-E4E9FDCF9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17CB5-3031-40D6-87C1-DCFB64DE6194}"/>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42780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D40E-D704-40A2-AA1C-87529388F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DB3DE-BC38-403E-881C-BAEE8E7AF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2A80D3-008D-4F53-AF62-4EB235F05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7610D-622E-4B1A-818A-5DEDBD5BA783}"/>
              </a:ext>
            </a:extLst>
          </p:cNvPr>
          <p:cNvSpPr>
            <a:spLocks noGrp="1"/>
          </p:cNvSpPr>
          <p:nvPr>
            <p:ph type="dt" sz="half" idx="10"/>
          </p:nvPr>
        </p:nvSpPr>
        <p:spPr/>
        <p:txBody>
          <a:bodyPr/>
          <a:lstStyle/>
          <a:p>
            <a:fld id="{37991EBB-1F6D-4734-A93A-A355760F3A89}" type="datetimeFigureOut">
              <a:rPr lang="en-US" smtClean="0"/>
              <a:t>2020-02-04</a:t>
            </a:fld>
            <a:endParaRPr lang="en-US"/>
          </a:p>
        </p:txBody>
      </p:sp>
      <p:sp>
        <p:nvSpPr>
          <p:cNvPr id="6" name="Footer Placeholder 5">
            <a:extLst>
              <a:ext uri="{FF2B5EF4-FFF2-40B4-BE49-F238E27FC236}">
                <a16:creationId xmlns:a16="http://schemas.microsoft.com/office/drawing/2014/main" id="{577AD552-8A45-4589-A0D4-DDFA7C06A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FCBE5-8E60-4E4C-A956-D96AFD561375}"/>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05794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BF49E-62B6-455D-A27D-2574287D4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D907FD-B5CE-46F7-B71E-F111FF47D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85727-8E72-47FC-9832-3EC358476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91EBB-1F6D-4734-A93A-A355760F3A89}" type="datetimeFigureOut">
              <a:rPr lang="en-US" smtClean="0"/>
              <a:t>2020-02-04</a:t>
            </a:fld>
            <a:endParaRPr lang="en-US"/>
          </a:p>
        </p:txBody>
      </p:sp>
      <p:sp>
        <p:nvSpPr>
          <p:cNvPr id="5" name="Footer Placeholder 4">
            <a:extLst>
              <a:ext uri="{FF2B5EF4-FFF2-40B4-BE49-F238E27FC236}">
                <a16:creationId xmlns:a16="http://schemas.microsoft.com/office/drawing/2014/main" id="{8AD12921-4A58-40A6-9977-F459E7865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F08FCF-2041-423B-9B7E-B8EBBEA10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A762A-F07B-46FD-8B07-B4193F1C534F}" type="slidenum">
              <a:rPr lang="en-US" smtClean="0"/>
              <a:t>‹#›</a:t>
            </a:fld>
            <a:endParaRPr lang="en-US"/>
          </a:p>
        </p:txBody>
      </p:sp>
    </p:spTree>
    <p:extLst>
      <p:ext uri="{BB962C8B-B14F-4D97-AF65-F5344CB8AC3E}">
        <p14:creationId xmlns:p14="http://schemas.microsoft.com/office/powerpoint/2010/main" val="320581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engage.bmc.com/"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hyperlink" Target="http://mlcu.com/679WritingCapacityReport.ppt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p:txBody>
          <a:bodyPr/>
          <a:lstStyle/>
          <a:p>
            <a:r>
              <a:rPr lang="en-US" dirty="0"/>
              <a:t>TrueSight Capacity Optimization Documentation Options</a:t>
            </a:r>
          </a:p>
          <a:p>
            <a:r>
              <a:rPr lang="en-US" sz="2400" dirty="0"/>
              <a:t>Featuring the most powerful idea – EVER</a:t>
            </a:r>
          </a:p>
          <a:p>
            <a:r>
              <a:rPr lang="en-US" sz="2400" dirty="0"/>
              <a:t>	“If I can do that, then I should be able to … “</a:t>
            </a:r>
          </a:p>
        </p:txBody>
      </p:sp>
      <p:sp>
        <p:nvSpPr>
          <p:cNvPr id="3" name="Segnaposto testo 2"/>
          <p:cNvSpPr>
            <a:spLocks noGrp="1"/>
          </p:cNvSpPr>
          <p:nvPr>
            <p:ph type="body" sz="quarter" idx="10"/>
          </p:nvPr>
        </p:nvSpPr>
        <p:spPr/>
        <p:txBody>
          <a:bodyPr/>
          <a:lstStyle/>
          <a:p>
            <a:r>
              <a:rPr lang="en-US" dirty="0"/>
              <a:t>Conversations about TSCO </a:t>
            </a:r>
          </a:p>
        </p:txBody>
      </p:sp>
      <p:sp>
        <p:nvSpPr>
          <p:cNvPr id="4" name="Segnaposto testo 3"/>
          <p:cNvSpPr>
            <a:spLocks noGrp="1"/>
          </p:cNvSpPr>
          <p:nvPr>
            <p:ph type="body" sz="quarter" idx="12"/>
          </p:nvPr>
        </p:nvSpPr>
        <p:spPr/>
        <p:txBody>
          <a:bodyPr/>
          <a:lstStyle/>
          <a:p>
            <a:r>
              <a:rPr lang="en-US" dirty="0"/>
              <a:t>Andrea Gallo – </a:t>
            </a:r>
            <a:r>
              <a:rPr lang="en-US" err="1"/>
              <a:t>andrea</a:t>
            </a:r>
            <a:r>
              <a:rPr lang="en-US"/>
              <a:t>.gallo@moviri.com</a:t>
            </a:r>
            <a:endParaRPr lang="en-US" dirty="0"/>
          </a:p>
        </p:txBody>
      </p:sp>
      <p:sp>
        <p:nvSpPr>
          <p:cNvPr id="5" name="Titolo 4"/>
          <p:cNvSpPr>
            <a:spLocks noGrp="1"/>
          </p:cNvSpPr>
          <p:nvPr>
            <p:ph type="title"/>
          </p:nvPr>
        </p:nvSpPr>
        <p:spPr/>
        <p:txBody>
          <a:bodyPr/>
          <a:lstStyle/>
          <a:p>
            <a:r>
              <a:rPr lang="en-US" dirty="0"/>
              <a:t>Quest for Actionable Intelligence</a:t>
            </a:r>
            <a:endParaRPr lang="it-IT" dirty="0"/>
          </a:p>
        </p:txBody>
      </p:sp>
    </p:spTree>
    <p:extLst>
      <p:ext uri="{BB962C8B-B14F-4D97-AF65-F5344CB8AC3E}">
        <p14:creationId xmlns:p14="http://schemas.microsoft.com/office/powerpoint/2010/main" val="2538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8668-8DA9-48CC-8973-83A984F858FC}"/>
              </a:ext>
            </a:extLst>
          </p:cNvPr>
          <p:cNvSpPr>
            <a:spLocks noGrp="1"/>
          </p:cNvSpPr>
          <p:nvPr>
            <p:ph type="title"/>
          </p:nvPr>
        </p:nvSpPr>
        <p:spPr/>
        <p:txBody>
          <a:bodyPr/>
          <a:lstStyle/>
          <a:p>
            <a:r>
              <a:rPr lang="en-US" dirty="0"/>
              <a:t>Alternate Docs</a:t>
            </a:r>
          </a:p>
        </p:txBody>
      </p:sp>
      <p:graphicFrame>
        <p:nvGraphicFramePr>
          <p:cNvPr id="5" name="Table 4">
            <a:extLst>
              <a:ext uri="{FF2B5EF4-FFF2-40B4-BE49-F238E27FC236}">
                <a16:creationId xmlns:a16="http://schemas.microsoft.com/office/drawing/2014/main" id="{AD529D7E-0851-4219-996B-6F979BF38109}"/>
              </a:ext>
            </a:extLst>
          </p:cNvPr>
          <p:cNvGraphicFramePr>
            <a:graphicFrameLocks noGrp="1"/>
          </p:cNvGraphicFramePr>
          <p:nvPr>
            <p:extLst>
              <p:ext uri="{D42A27DB-BD31-4B8C-83A1-F6EECF244321}">
                <p14:modId xmlns:p14="http://schemas.microsoft.com/office/powerpoint/2010/main" val="34945968"/>
              </p:ext>
            </p:extLst>
          </p:nvPr>
        </p:nvGraphicFramePr>
        <p:xfrm>
          <a:off x="-3421380" y="2179320"/>
          <a:ext cx="8092440" cy="3291840"/>
        </p:xfrm>
        <a:graphic>
          <a:graphicData uri="http://schemas.openxmlformats.org/drawingml/2006/table">
            <a:tbl>
              <a:tblPr/>
              <a:tblGrid>
                <a:gridCol w="4046220">
                  <a:extLst>
                    <a:ext uri="{9D8B030D-6E8A-4147-A177-3AD203B41FA5}">
                      <a16:colId xmlns:a16="http://schemas.microsoft.com/office/drawing/2014/main" val="3679971004"/>
                    </a:ext>
                  </a:extLst>
                </a:gridCol>
                <a:gridCol w="4046220">
                  <a:extLst>
                    <a:ext uri="{9D8B030D-6E8A-4147-A177-3AD203B41FA5}">
                      <a16:colId xmlns:a16="http://schemas.microsoft.com/office/drawing/2014/main" val="3877031628"/>
                    </a:ext>
                  </a:extLst>
                </a:gridCol>
              </a:tblGrid>
              <a:tr h="0">
                <a:tc>
                  <a:txBody>
                    <a:bodyPr/>
                    <a:lstStyle/>
                    <a:p>
                      <a:r>
                        <a:rPr lang="en-US" dirty="0"/>
                        <a:t>   </a:t>
                      </a:r>
                    </a:p>
                  </a:txBody>
                  <a:tcPr marL="0" marR="0" marT="0" marB="0" anchor="ctr">
                    <a:lnL>
                      <a:noFill/>
                    </a:lnL>
                    <a:lnR>
                      <a:noFill/>
                    </a:lnR>
                    <a:lnT>
                      <a:noFill/>
                    </a:lnT>
                    <a:lnB>
                      <a:noFill/>
                    </a:lnB>
                  </a:tcPr>
                </a:tc>
                <a:tc>
                  <a:txBody>
                    <a:bodyPr/>
                    <a:lstStyle/>
                    <a:p>
                      <a:r>
                        <a:rPr lang="en-US" i="1" dirty="0"/>
                        <a:t>Presented at Engage2016 </a:t>
                      </a:r>
                      <a:r>
                        <a:rPr lang="en-US" i="1" dirty="0">
                          <a:hlinkClick r:id="rId3"/>
                        </a:rPr>
                        <a:t>BMC Global User Conference</a:t>
                      </a:r>
                      <a:r>
                        <a:rPr lang="en-US" i="1" dirty="0"/>
                        <a:t> - September 2016.</a:t>
                      </a:r>
                      <a:br>
                        <a:rPr lang="en-US" dirty="0"/>
                      </a:br>
                      <a:r>
                        <a:rPr lang="en-US" dirty="0"/>
                        <a:t>Writing a quality capacity report that all stake holders can use is not as easy as people think. Come to this session to walk through the following key areas: The elements of the capacity report</a:t>
                      </a:r>
                    </a:p>
                    <a:p>
                      <a:pPr>
                        <a:buFont typeface="Arial" panose="020B0604020202020204" pitchFamily="34" charset="0"/>
                        <a:buChar char="•"/>
                      </a:pPr>
                      <a:r>
                        <a:rPr lang="en-US" dirty="0"/>
                        <a:t>Metrics vs. volumes</a:t>
                      </a:r>
                    </a:p>
                    <a:p>
                      <a:pPr>
                        <a:buFont typeface="Arial" panose="020B0604020202020204" pitchFamily="34" charset="0"/>
                        <a:buChar char="•"/>
                      </a:pPr>
                      <a:r>
                        <a:rPr lang="en-US" dirty="0"/>
                        <a:t>Threshold analysis</a:t>
                      </a:r>
                    </a:p>
                    <a:p>
                      <a:pPr>
                        <a:buFont typeface="Arial" panose="020B0604020202020204" pitchFamily="34" charset="0"/>
                        <a:buChar char="•"/>
                      </a:pPr>
                      <a:r>
                        <a:rPr lang="en-US" dirty="0"/>
                        <a:t>Trend reporting</a:t>
                      </a:r>
                    </a:p>
                    <a:p>
                      <a:pPr>
                        <a:buFont typeface="Arial" panose="020B0604020202020204" pitchFamily="34" charset="0"/>
                        <a:buChar char="•"/>
                      </a:pPr>
                      <a:r>
                        <a:rPr lang="en-US" dirty="0"/>
                        <a:t>Problem recognition</a:t>
                      </a:r>
                    </a:p>
                    <a:p>
                      <a:pPr>
                        <a:buFont typeface="Arial" panose="020B0604020202020204" pitchFamily="34" charset="0"/>
                        <a:buChar char="•"/>
                      </a:pPr>
                      <a:r>
                        <a:rPr lang="en-US" dirty="0"/>
                        <a:t>The executive summary</a:t>
                      </a:r>
                    </a:p>
                  </a:txBody>
                  <a:tcPr marL="0" marR="0" marT="0" marB="0" anchor="ctr">
                    <a:lnL>
                      <a:noFill/>
                    </a:lnL>
                    <a:lnR>
                      <a:noFill/>
                    </a:lnR>
                    <a:lnT>
                      <a:noFill/>
                    </a:lnT>
                    <a:lnB>
                      <a:noFill/>
                    </a:lnB>
                  </a:tcPr>
                </a:tc>
                <a:extLst>
                  <a:ext uri="{0D108BD9-81ED-4DB2-BD59-A6C34878D82A}">
                    <a16:rowId xmlns:a16="http://schemas.microsoft.com/office/drawing/2014/main" val="756323486"/>
                  </a:ext>
                </a:extLst>
              </a:tr>
            </a:tbl>
          </a:graphicData>
        </a:graphic>
      </p:graphicFrame>
      <p:sp>
        <p:nvSpPr>
          <p:cNvPr id="6" name="Rectangle 1">
            <a:extLst>
              <a:ext uri="{FF2B5EF4-FFF2-40B4-BE49-F238E27FC236}">
                <a16:creationId xmlns:a16="http://schemas.microsoft.com/office/drawing/2014/main" id="{9467E7D4-582E-4B2C-A79C-21F255AC3728}"/>
              </a:ext>
            </a:extLst>
          </p:cNvPr>
          <p:cNvSpPr>
            <a:spLocks noChangeArrowheads="1"/>
          </p:cNvSpPr>
          <p:nvPr/>
        </p:nvSpPr>
        <p:spPr bwMode="auto">
          <a:xfrm>
            <a:off x="624840" y="1740151"/>
            <a:ext cx="440436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hlinkClick r:id="rId4"/>
              </a:rPr>
              <a:t>Writing the Capacity Report with HCSC</a:t>
            </a:r>
            <a:endParaRPr kumimoji="0" lang="en-US" altLang="en-US"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960D8833-B9F0-4B49-AA34-60ADF204AEA3}"/>
              </a:ext>
            </a:extLst>
          </p:cNvPr>
          <p:cNvPicPr>
            <a:picLocks noChangeAspect="1"/>
          </p:cNvPicPr>
          <p:nvPr/>
        </p:nvPicPr>
        <p:blipFill>
          <a:blip r:embed="rId5"/>
          <a:stretch>
            <a:fillRect/>
          </a:stretch>
        </p:blipFill>
        <p:spPr>
          <a:xfrm>
            <a:off x="5488921" y="1813243"/>
            <a:ext cx="6078239" cy="3657917"/>
          </a:xfrm>
          <a:prstGeom prst="rect">
            <a:avLst/>
          </a:prstGeom>
        </p:spPr>
      </p:pic>
      <p:sp>
        <p:nvSpPr>
          <p:cNvPr id="8" name="Rectangle 7">
            <a:extLst>
              <a:ext uri="{FF2B5EF4-FFF2-40B4-BE49-F238E27FC236}">
                <a16:creationId xmlns:a16="http://schemas.microsoft.com/office/drawing/2014/main" id="{4516649E-1F07-4A38-90EA-7ADAD0AFABED}"/>
              </a:ext>
            </a:extLst>
          </p:cNvPr>
          <p:cNvSpPr/>
          <p:nvPr/>
        </p:nvSpPr>
        <p:spPr>
          <a:xfrm>
            <a:off x="1964133" y="5910329"/>
            <a:ext cx="9431108" cy="523220"/>
          </a:xfrm>
          <a:prstGeom prst="rect">
            <a:avLst/>
          </a:prstGeom>
        </p:spPr>
        <p:txBody>
          <a:bodyPr wrap="none">
            <a:spAutoFit/>
          </a:bodyPr>
          <a:lstStyle/>
          <a:p>
            <a:r>
              <a:rPr lang="en-US" sz="2800" dirty="0" err="1"/>
              <a:t>tsco</a:t>
            </a:r>
            <a:r>
              <a:rPr lang="en-US" sz="2800" dirty="0"/>
              <a:t> "capacity optimization" -</a:t>
            </a:r>
            <a:r>
              <a:rPr lang="en-US" sz="2800" dirty="0" err="1"/>
              <a:t>inurl:bmc.com</a:t>
            </a:r>
            <a:r>
              <a:rPr lang="en-US" sz="2800" dirty="0"/>
              <a:t> -</a:t>
            </a:r>
            <a:r>
              <a:rPr lang="en-US" sz="2800" dirty="0" err="1"/>
              <a:t>inurl:bmcsoftware</a:t>
            </a:r>
            <a:endParaRPr lang="en-US" sz="2800" dirty="0"/>
          </a:p>
        </p:txBody>
      </p:sp>
    </p:spTree>
    <p:extLst>
      <p:ext uri="{BB962C8B-B14F-4D97-AF65-F5344CB8AC3E}">
        <p14:creationId xmlns:p14="http://schemas.microsoft.com/office/powerpoint/2010/main" val="172389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8668-8DA9-48CC-8973-83A984F858FC}"/>
              </a:ext>
            </a:extLst>
          </p:cNvPr>
          <p:cNvSpPr>
            <a:spLocks noGrp="1"/>
          </p:cNvSpPr>
          <p:nvPr>
            <p:ph type="title"/>
          </p:nvPr>
        </p:nvSpPr>
        <p:spPr/>
        <p:txBody>
          <a:bodyPr/>
          <a:lstStyle/>
          <a:p>
            <a:r>
              <a:rPr lang="en-US" dirty="0"/>
              <a:t>If I can do THAT</a:t>
            </a:r>
          </a:p>
        </p:txBody>
      </p:sp>
      <p:sp>
        <p:nvSpPr>
          <p:cNvPr id="3" name="Text Placeholder 2">
            <a:extLst>
              <a:ext uri="{FF2B5EF4-FFF2-40B4-BE49-F238E27FC236}">
                <a16:creationId xmlns:a16="http://schemas.microsoft.com/office/drawing/2014/main" id="{05B222C2-370F-4F95-B080-DD367C479839}"/>
              </a:ext>
            </a:extLst>
          </p:cNvPr>
          <p:cNvSpPr>
            <a:spLocks noGrp="1"/>
          </p:cNvSpPr>
          <p:nvPr>
            <p:ph type="body" sz="quarter" idx="10"/>
          </p:nvPr>
        </p:nvSpPr>
        <p:spPr>
          <a:xfrm>
            <a:off x="546206" y="5752359"/>
            <a:ext cx="11099587" cy="975360"/>
          </a:xfrm>
        </p:spPr>
        <p:txBody>
          <a:bodyPr>
            <a:normAutofit/>
          </a:bodyPr>
          <a:lstStyle/>
          <a:p>
            <a:pPr indent="0">
              <a:buNone/>
            </a:pPr>
            <a:r>
              <a:rPr lang="en-US" sz="6000" dirty="0"/>
              <a:t>The most powerful idea…  EVER!</a:t>
            </a:r>
          </a:p>
        </p:txBody>
      </p:sp>
      <p:pic>
        <p:nvPicPr>
          <p:cNvPr id="5" name="Picture 4">
            <a:extLst>
              <a:ext uri="{FF2B5EF4-FFF2-40B4-BE49-F238E27FC236}">
                <a16:creationId xmlns:a16="http://schemas.microsoft.com/office/drawing/2014/main" id="{1F3DD41D-2AEF-44F2-9DF0-FB20B40D7A3B}"/>
              </a:ext>
            </a:extLst>
          </p:cNvPr>
          <p:cNvPicPr>
            <a:picLocks noChangeAspect="1"/>
          </p:cNvPicPr>
          <p:nvPr/>
        </p:nvPicPr>
        <p:blipFill>
          <a:blip r:embed="rId3"/>
          <a:stretch>
            <a:fillRect/>
          </a:stretch>
        </p:blipFill>
        <p:spPr>
          <a:xfrm>
            <a:off x="114490" y="1911096"/>
            <a:ext cx="1209675" cy="304800"/>
          </a:xfrm>
          <a:prstGeom prst="rect">
            <a:avLst/>
          </a:prstGeom>
        </p:spPr>
      </p:pic>
      <p:sp>
        <p:nvSpPr>
          <p:cNvPr id="6" name="Arrow: Right 5">
            <a:extLst>
              <a:ext uri="{FF2B5EF4-FFF2-40B4-BE49-F238E27FC236}">
                <a16:creationId xmlns:a16="http://schemas.microsoft.com/office/drawing/2014/main" id="{FD0EBDE9-3F13-477A-9E48-5229E2719017}"/>
              </a:ext>
            </a:extLst>
          </p:cNvPr>
          <p:cNvSpPr/>
          <p:nvPr/>
        </p:nvSpPr>
        <p:spPr>
          <a:xfrm>
            <a:off x="1548384" y="182118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ETL</a:t>
            </a:r>
          </a:p>
        </p:txBody>
      </p:sp>
      <p:pic>
        <p:nvPicPr>
          <p:cNvPr id="7" name="Picture 6">
            <a:extLst>
              <a:ext uri="{FF2B5EF4-FFF2-40B4-BE49-F238E27FC236}">
                <a16:creationId xmlns:a16="http://schemas.microsoft.com/office/drawing/2014/main" id="{46D016BF-7796-4A0C-8C89-589BA7AB5D1E}"/>
              </a:ext>
            </a:extLst>
          </p:cNvPr>
          <p:cNvPicPr>
            <a:picLocks noChangeAspect="1"/>
          </p:cNvPicPr>
          <p:nvPr/>
        </p:nvPicPr>
        <p:blipFill>
          <a:blip r:embed="rId4"/>
          <a:stretch>
            <a:fillRect/>
          </a:stretch>
        </p:blipFill>
        <p:spPr>
          <a:xfrm>
            <a:off x="2751012" y="1809601"/>
            <a:ext cx="2759366" cy="1326185"/>
          </a:xfrm>
          <a:prstGeom prst="rect">
            <a:avLst/>
          </a:prstGeom>
        </p:spPr>
      </p:pic>
      <p:pic>
        <p:nvPicPr>
          <p:cNvPr id="8" name="Picture 7">
            <a:extLst>
              <a:ext uri="{FF2B5EF4-FFF2-40B4-BE49-F238E27FC236}">
                <a16:creationId xmlns:a16="http://schemas.microsoft.com/office/drawing/2014/main" id="{2C2CAB59-678A-4346-A34F-74DCBC3D8556}"/>
              </a:ext>
            </a:extLst>
          </p:cNvPr>
          <p:cNvPicPr>
            <a:picLocks noChangeAspect="1"/>
          </p:cNvPicPr>
          <p:nvPr/>
        </p:nvPicPr>
        <p:blipFill>
          <a:blip r:embed="rId5"/>
          <a:stretch>
            <a:fillRect/>
          </a:stretch>
        </p:blipFill>
        <p:spPr>
          <a:xfrm>
            <a:off x="6644602" y="1806553"/>
            <a:ext cx="2271712" cy="1329233"/>
          </a:xfrm>
          <a:prstGeom prst="rect">
            <a:avLst/>
          </a:prstGeom>
        </p:spPr>
      </p:pic>
      <p:sp>
        <p:nvSpPr>
          <p:cNvPr id="9" name="Arrow: Right 8">
            <a:extLst>
              <a:ext uri="{FF2B5EF4-FFF2-40B4-BE49-F238E27FC236}">
                <a16:creationId xmlns:a16="http://schemas.microsoft.com/office/drawing/2014/main" id="{824807C8-D47D-45D5-978A-680CCD232D83}"/>
              </a:ext>
            </a:extLst>
          </p:cNvPr>
          <p:cNvSpPr/>
          <p:nvPr/>
        </p:nvSpPr>
        <p:spPr>
          <a:xfrm>
            <a:off x="5606795" y="18376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TSCO</a:t>
            </a:r>
          </a:p>
        </p:txBody>
      </p:sp>
      <p:sp>
        <p:nvSpPr>
          <p:cNvPr id="10" name="TextBox 9">
            <a:extLst>
              <a:ext uri="{FF2B5EF4-FFF2-40B4-BE49-F238E27FC236}">
                <a16:creationId xmlns:a16="http://schemas.microsoft.com/office/drawing/2014/main" id="{47CD3F20-464D-4FFB-82E2-2C48299E9AF2}"/>
              </a:ext>
            </a:extLst>
          </p:cNvPr>
          <p:cNvSpPr txBox="1"/>
          <p:nvPr/>
        </p:nvSpPr>
        <p:spPr>
          <a:xfrm>
            <a:off x="469021" y="2096870"/>
            <a:ext cx="724878" cy="769441"/>
          </a:xfrm>
          <a:prstGeom prst="rect">
            <a:avLst/>
          </a:prstGeom>
          <a:noFill/>
        </p:spPr>
        <p:txBody>
          <a:bodyPr wrap="none" rtlCol="0">
            <a:spAutoFit/>
          </a:bodyPr>
          <a:lstStyle/>
          <a:p>
            <a:r>
              <a:rPr lang="en-US" sz="1100" dirty="0"/>
              <a:t>CPU</a:t>
            </a:r>
          </a:p>
          <a:p>
            <a:r>
              <a:rPr lang="en-US" sz="1100" dirty="0"/>
              <a:t>(MEM</a:t>
            </a:r>
          </a:p>
          <a:p>
            <a:r>
              <a:rPr lang="en-US" sz="1100" dirty="0"/>
              <a:t>Disk</a:t>
            </a:r>
          </a:p>
          <a:p>
            <a:r>
              <a:rPr lang="en-US" sz="1100" dirty="0"/>
              <a:t>Network)</a:t>
            </a:r>
          </a:p>
        </p:txBody>
      </p:sp>
      <p:sp>
        <p:nvSpPr>
          <p:cNvPr id="11" name="TextBox 10">
            <a:extLst>
              <a:ext uri="{FF2B5EF4-FFF2-40B4-BE49-F238E27FC236}">
                <a16:creationId xmlns:a16="http://schemas.microsoft.com/office/drawing/2014/main" id="{0E1FC8C5-4875-4DEC-B4D5-CAEF26AD7DF7}"/>
              </a:ext>
            </a:extLst>
          </p:cNvPr>
          <p:cNvSpPr txBox="1"/>
          <p:nvPr/>
        </p:nvSpPr>
        <p:spPr>
          <a:xfrm>
            <a:off x="9308667" y="1968384"/>
            <a:ext cx="2669898" cy="707886"/>
          </a:xfrm>
          <a:prstGeom prst="rect">
            <a:avLst/>
          </a:prstGeom>
          <a:noFill/>
        </p:spPr>
        <p:txBody>
          <a:bodyPr wrap="none" rtlCol="0">
            <a:spAutoFit/>
          </a:bodyPr>
          <a:lstStyle/>
          <a:p>
            <a:r>
              <a:rPr lang="en-US" sz="4000" dirty="0"/>
              <a:t>Then I can…</a:t>
            </a:r>
          </a:p>
        </p:txBody>
      </p:sp>
      <p:pic>
        <p:nvPicPr>
          <p:cNvPr id="12" name="Picture 11">
            <a:extLst>
              <a:ext uri="{FF2B5EF4-FFF2-40B4-BE49-F238E27FC236}">
                <a16:creationId xmlns:a16="http://schemas.microsoft.com/office/drawing/2014/main" id="{A6EAC21E-55B7-482C-8377-5D38368538A1}"/>
              </a:ext>
            </a:extLst>
          </p:cNvPr>
          <p:cNvPicPr>
            <a:picLocks noChangeAspect="1"/>
          </p:cNvPicPr>
          <p:nvPr/>
        </p:nvPicPr>
        <p:blipFill>
          <a:blip r:embed="rId3"/>
          <a:stretch>
            <a:fillRect/>
          </a:stretch>
        </p:blipFill>
        <p:spPr>
          <a:xfrm>
            <a:off x="141630" y="3604194"/>
            <a:ext cx="1209675" cy="304800"/>
          </a:xfrm>
          <a:prstGeom prst="rect">
            <a:avLst/>
          </a:prstGeom>
        </p:spPr>
      </p:pic>
      <p:sp>
        <p:nvSpPr>
          <p:cNvPr id="13" name="Arrow: Right 12">
            <a:extLst>
              <a:ext uri="{FF2B5EF4-FFF2-40B4-BE49-F238E27FC236}">
                <a16:creationId xmlns:a16="http://schemas.microsoft.com/office/drawing/2014/main" id="{762AD73F-B34A-4E43-95BA-52E02AD79EBB}"/>
              </a:ext>
            </a:extLst>
          </p:cNvPr>
          <p:cNvSpPr/>
          <p:nvPr/>
        </p:nvSpPr>
        <p:spPr>
          <a:xfrm>
            <a:off x="1575524" y="35142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ETL</a:t>
            </a:r>
          </a:p>
        </p:txBody>
      </p:sp>
      <p:pic>
        <p:nvPicPr>
          <p:cNvPr id="14" name="Picture 13">
            <a:extLst>
              <a:ext uri="{FF2B5EF4-FFF2-40B4-BE49-F238E27FC236}">
                <a16:creationId xmlns:a16="http://schemas.microsoft.com/office/drawing/2014/main" id="{5D0E3131-BF4C-4D48-AF3F-E2916BD21C02}"/>
              </a:ext>
            </a:extLst>
          </p:cNvPr>
          <p:cNvPicPr>
            <a:picLocks noChangeAspect="1"/>
          </p:cNvPicPr>
          <p:nvPr/>
        </p:nvPicPr>
        <p:blipFill>
          <a:blip r:embed="rId4"/>
          <a:stretch>
            <a:fillRect/>
          </a:stretch>
        </p:blipFill>
        <p:spPr>
          <a:xfrm>
            <a:off x="2778152" y="3502699"/>
            <a:ext cx="2759366" cy="1326185"/>
          </a:xfrm>
          <a:prstGeom prst="rect">
            <a:avLst/>
          </a:prstGeom>
        </p:spPr>
      </p:pic>
      <p:sp>
        <p:nvSpPr>
          <p:cNvPr id="15" name="Arrow: Right 14">
            <a:extLst>
              <a:ext uri="{FF2B5EF4-FFF2-40B4-BE49-F238E27FC236}">
                <a16:creationId xmlns:a16="http://schemas.microsoft.com/office/drawing/2014/main" id="{0BC7A305-08CB-48A4-A7A4-AA0DE4A9B3C4}"/>
              </a:ext>
            </a:extLst>
          </p:cNvPr>
          <p:cNvSpPr/>
          <p:nvPr/>
        </p:nvSpPr>
        <p:spPr>
          <a:xfrm>
            <a:off x="5633935" y="353079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TSCO</a:t>
            </a:r>
          </a:p>
        </p:txBody>
      </p:sp>
      <p:sp>
        <p:nvSpPr>
          <p:cNvPr id="16" name="TextBox 15">
            <a:extLst>
              <a:ext uri="{FF2B5EF4-FFF2-40B4-BE49-F238E27FC236}">
                <a16:creationId xmlns:a16="http://schemas.microsoft.com/office/drawing/2014/main" id="{C7BBD269-BEE7-4341-A2F0-B27963B8F0C0}"/>
              </a:ext>
            </a:extLst>
          </p:cNvPr>
          <p:cNvSpPr txBox="1"/>
          <p:nvPr/>
        </p:nvSpPr>
        <p:spPr>
          <a:xfrm>
            <a:off x="469020" y="3789786"/>
            <a:ext cx="635110" cy="430887"/>
          </a:xfrm>
          <a:prstGeom prst="rect">
            <a:avLst/>
          </a:prstGeom>
          <a:noFill/>
        </p:spPr>
        <p:txBody>
          <a:bodyPr wrap="none" rtlCol="0">
            <a:spAutoFit/>
          </a:bodyPr>
          <a:lstStyle/>
          <a:p>
            <a:r>
              <a:rPr lang="en-US" sz="1100" dirty="0"/>
              <a:t>Co-Stop</a:t>
            </a:r>
          </a:p>
          <a:p>
            <a:r>
              <a:rPr lang="en-US" sz="1100" dirty="0"/>
              <a:t>Ready</a:t>
            </a:r>
          </a:p>
        </p:txBody>
      </p:sp>
      <p:pic>
        <p:nvPicPr>
          <p:cNvPr id="17" name="Picture 16">
            <a:extLst>
              <a:ext uri="{FF2B5EF4-FFF2-40B4-BE49-F238E27FC236}">
                <a16:creationId xmlns:a16="http://schemas.microsoft.com/office/drawing/2014/main" id="{4B6E83AB-774D-4BAA-BD89-49BAEA4D221B}"/>
              </a:ext>
            </a:extLst>
          </p:cNvPr>
          <p:cNvPicPr>
            <a:picLocks noChangeAspect="1"/>
          </p:cNvPicPr>
          <p:nvPr/>
        </p:nvPicPr>
        <p:blipFill>
          <a:blip r:embed="rId6"/>
          <a:stretch>
            <a:fillRect/>
          </a:stretch>
        </p:blipFill>
        <p:spPr>
          <a:xfrm>
            <a:off x="6708760" y="3436192"/>
            <a:ext cx="4565599" cy="1436528"/>
          </a:xfrm>
          <a:prstGeom prst="rect">
            <a:avLst/>
          </a:prstGeom>
        </p:spPr>
      </p:pic>
    </p:spTree>
    <p:extLst>
      <p:ext uri="{BB962C8B-B14F-4D97-AF65-F5344CB8AC3E}">
        <p14:creationId xmlns:p14="http://schemas.microsoft.com/office/powerpoint/2010/main" val="844425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D8E4-F9C8-44CA-A558-E69CA55CD38E}"/>
              </a:ext>
            </a:extLst>
          </p:cNvPr>
          <p:cNvSpPr>
            <a:spLocks noGrp="1"/>
          </p:cNvSpPr>
          <p:nvPr>
            <p:ph type="title"/>
          </p:nvPr>
        </p:nvSpPr>
        <p:spPr>
          <a:xfrm>
            <a:off x="469022" y="130281"/>
            <a:ext cx="5355582" cy="759067"/>
          </a:xfrm>
        </p:spPr>
        <p:txBody>
          <a:bodyPr/>
          <a:lstStyle/>
          <a:p>
            <a:r>
              <a:rPr lang="en-US" dirty="0"/>
              <a:t>VMWare Co-Stop</a:t>
            </a:r>
          </a:p>
        </p:txBody>
      </p:sp>
      <p:pic>
        <p:nvPicPr>
          <p:cNvPr id="4" name="Picture 3">
            <a:extLst>
              <a:ext uri="{FF2B5EF4-FFF2-40B4-BE49-F238E27FC236}">
                <a16:creationId xmlns:a16="http://schemas.microsoft.com/office/drawing/2014/main" id="{AB829AB3-94BD-4039-86B7-380BD943F119}"/>
              </a:ext>
            </a:extLst>
          </p:cNvPr>
          <p:cNvPicPr>
            <a:picLocks noChangeAspect="1"/>
          </p:cNvPicPr>
          <p:nvPr/>
        </p:nvPicPr>
        <p:blipFill>
          <a:blip r:embed="rId3"/>
          <a:stretch>
            <a:fillRect/>
          </a:stretch>
        </p:blipFill>
        <p:spPr>
          <a:xfrm>
            <a:off x="469021" y="889346"/>
            <a:ext cx="3857331" cy="5537039"/>
          </a:xfrm>
          <a:prstGeom prst="rect">
            <a:avLst/>
          </a:prstGeom>
        </p:spPr>
      </p:pic>
      <p:sp>
        <p:nvSpPr>
          <p:cNvPr id="5" name="Title 1">
            <a:extLst>
              <a:ext uri="{FF2B5EF4-FFF2-40B4-BE49-F238E27FC236}">
                <a16:creationId xmlns:a16="http://schemas.microsoft.com/office/drawing/2014/main" id="{89180DC6-EC1C-4DBE-A4A6-7B465A9D56C0}"/>
              </a:ext>
            </a:extLst>
          </p:cNvPr>
          <p:cNvSpPr txBox="1">
            <a:spLocks/>
          </p:cNvSpPr>
          <p:nvPr/>
        </p:nvSpPr>
        <p:spPr>
          <a:xfrm>
            <a:off x="6367398" y="130280"/>
            <a:ext cx="5355582" cy="759067"/>
          </a:xfrm>
          <a:prstGeom prst="rect">
            <a:avLst/>
          </a:prstGeom>
        </p:spPr>
        <p:txBody>
          <a:bodyPr vert="horz" lIns="91440" tIns="45720" rIns="91440" bIns="45720" rtlCol="0" anchor="b">
            <a:noAutofit/>
          </a:bodyPr>
          <a:lstStyle>
            <a:lvl1pPr marL="0" indent="0" algn="l" defTabSz="914400" rtl="0" eaLnBrk="1" fontAlgn="base" latinLnBrk="0" hangingPunct="1">
              <a:lnSpc>
                <a:spcPct val="90000"/>
              </a:lnSpc>
              <a:spcBef>
                <a:spcPct val="20000"/>
              </a:spcBef>
              <a:spcAft>
                <a:spcPct val="0"/>
              </a:spcAft>
              <a:buNone/>
              <a:defRPr lang="en-US" sz="3600" b="1" kern="0" noProof="0" dirty="0">
                <a:solidFill>
                  <a:schemeClr val="tx1"/>
                </a:solidFill>
                <a:latin typeface="+mj-lt"/>
                <a:ea typeface="+mn-ea"/>
                <a:cs typeface="+mn-cs"/>
              </a:defRPr>
            </a:lvl1pPr>
          </a:lstStyle>
          <a:p>
            <a:r>
              <a:rPr lang="en-US" dirty="0"/>
              <a:t>VMWare CPU ready</a:t>
            </a:r>
          </a:p>
        </p:txBody>
      </p:sp>
      <p:pic>
        <p:nvPicPr>
          <p:cNvPr id="6" name="Picture 5">
            <a:extLst>
              <a:ext uri="{FF2B5EF4-FFF2-40B4-BE49-F238E27FC236}">
                <a16:creationId xmlns:a16="http://schemas.microsoft.com/office/drawing/2014/main" id="{BACCD82F-576E-4B2E-88B4-327761EE8CB8}"/>
              </a:ext>
            </a:extLst>
          </p:cNvPr>
          <p:cNvPicPr>
            <a:picLocks noChangeAspect="1"/>
          </p:cNvPicPr>
          <p:nvPr/>
        </p:nvPicPr>
        <p:blipFill>
          <a:blip r:embed="rId4"/>
          <a:stretch>
            <a:fillRect/>
          </a:stretch>
        </p:blipFill>
        <p:spPr>
          <a:xfrm>
            <a:off x="6452045" y="889346"/>
            <a:ext cx="4210935" cy="5968653"/>
          </a:xfrm>
          <a:prstGeom prst="rect">
            <a:avLst/>
          </a:prstGeom>
        </p:spPr>
      </p:pic>
    </p:spTree>
    <p:extLst>
      <p:ext uri="{BB962C8B-B14F-4D97-AF65-F5344CB8AC3E}">
        <p14:creationId xmlns:p14="http://schemas.microsoft.com/office/powerpoint/2010/main" val="1683174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B5FF-5EE8-4516-B797-0CFD984B3364}"/>
              </a:ext>
            </a:extLst>
          </p:cNvPr>
          <p:cNvSpPr>
            <a:spLocks noGrp="1"/>
          </p:cNvSpPr>
          <p:nvPr>
            <p:ph type="title"/>
          </p:nvPr>
        </p:nvSpPr>
        <p:spPr/>
        <p:txBody>
          <a:bodyPr/>
          <a:lstStyle/>
          <a:p>
            <a:r>
              <a:rPr lang="en-US" dirty="0"/>
              <a:t>Results for CPU Co-stop and CPU Ready</a:t>
            </a:r>
          </a:p>
        </p:txBody>
      </p:sp>
      <p:pic>
        <p:nvPicPr>
          <p:cNvPr id="5" name="Picture 4">
            <a:extLst>
              <a:ext uri="{FF2B5EF4-FFF2-40B4-BE49-F238E27FC236}">
                <a16:creationId xmlns:a16="http://schemas.microsoft.com/office/drawing/2014/main" id="{0BF3F976-78A3-497C-8ACE-DE3731282D62}"/>
              </a:ext>
            </a:extLst>
          </p:cNvPr>
          <p:cNvPicPr>
            <a:picLocks noChangeAspect="1"/>
          </p:cNvPicPr>
          <p:nvPr/>
        </p:nvPicPr>
        <p:blipFill>
          <a:blip r:embed="rId3"/>
          <a:stretch>
            <a:fillRect/>
          </a:stretch>
        </p:blipFill>
        <p:spPr>
          <a:xfrm>
            <a:off x="106680" y="2387918"/>
            <a:ext cx="6934200" cy="3838575"/>
          </a:xfrm>
          <a:prstGeom prst="rect">
            <a:avLst/>
          </a:prstGeom>
        </p:spPr>
      </p:pic>
      <p:pic>
        <p:nvPicPr>
          <p:cNvPr id="4" name="Picture 3">
            <a:extLst>
              <a:ext uri="{FF2B5EF4-FFF2-40B4-BE49-F238E27FC236}">
                <a16:creationId xmlns:a16="http://schemas.microsoft.com/office/drawing/2014/main" id="{7D7C90E5-7ABC-424C-B516-333B8E32DB2E}"/>
              </a:ext>
            </a:extLst>
          </p:cNvPr>
          <p:cNvPicPr>
            <a:picLocks noChangeAspect="1"/>
          </p:cNvPicPr>
          <p:nvPr/>
        </p:nvPicPr>
        <p:blipFill>
          <a:blip r:embed="rId4"/>
          <a:stretch>
            <a:fillRect/>
          </a:stretch>
        </p:blipFill>
        <p:spPr>
          <a:xfrm>
            <a:off x="5286375" y="1200494"/>
            <a:ext cx="6905625" cy="3886200"/>
          </a:xfrm>
          <a:prstGeom prst="rect">
            <a:avLst/>
          </a:prstGeom>
        </p:spPr>
      </p:pic>
    </p:spTree>
    <p:extLst>
      <p:ext uri="{BB962C8B-B14F-4D97-AF65-F5344CB8AC3E}">
        <p14:creationId xmlns:p14="http://schemas.microsoft.com/office/powerpoint/2010/main" val="2128765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58C4-8E79-4BF5-B02D-4D3C0A4EDC21}"/>
              </a:ext>
            </a:extLst>
          </p:cNvPr>
          <p:cNvSpPr>
            <a:spLocks noGrp="1"/>
          </p:cNvSpPr>
          <p:nvPr>
            <p:ph type="title"/>
          </p:nvPr>
        </p:nvSpPr>
        <p:spPr/>
        <p:txBody>
          <a:bodyPr/>
          <a:lstStyle/>
          <a:p>
            <a:r>
              <a:rPr lang="en-US" dirty="0"/>
              <a:t>BMC TSCO online vs. PDF doc vs. YouTube</a:t>
            </a:r>
          </a:p>
        </p:txBody>
      </p:sp>
      <p:pic>
        <p:nvPicPr>
          <p:cNvPr id="5" name="Picture 4">
            <a:extLst>
              <a:ext uri="{FF2B5EF4-FFF2-40B4-BE49-F238E27FC236}">
                <a16:creationId xmlns:a16="http://schemas.microsoft.com/office/drawing/2014/main" id="{ED01FE38-B002-41D2-9989-9E10E832198A}"/>
              </a:ext>
            </a:extLst>
          </p:cNvPr>
          <p:cNvPicPr>
            <a:picLocks noChangeAspect="1"/>
          </p:cNvPicPr>
          <p:nvPr/>
        </p:nvPicPr>
        <p:blipFill>
          <a:blip r:embed="rId3"/>
          <a:stretch>
            <a:fillRect/>
          </a:stretch>
        </p:blipFill>
        <p:spPr>
          <a:xfrm>
            <a:off x="-6068030" y="2046729"/>
            <a:ext cx="5901309" cy="4385273"/>
          </a:xfrm>
          <a:prstGeom prst="rect">
            <a:avLst/>
          </a:prstGeom>
        </p:spPr>
      </p:pic>
      <p:pic>
        <p:nvPicPr>
          <p:cNvPr id="6" name="Picture 5">
            <a:extLst>
              <a:ext uri="{FF2B5EF4-FFF2-40B4-BE49-F238E27FC236}">
                <a16:creationId xmlns:a16="http://schemas.microsoft.com/office/drawing/2014/main" id="{66FEF8CF-85A7-457B-9413-B8C4E9EFF953}"/>
              </a:ext>
            </a:extLst>
          </p:cNvPr>
          <p:cNvPicPr>
            <a:picLocks noChangeAspect="1"/>
          </p:cNvPicPr>
          <p:nvPr/>
        </p:nvPicPr>
        <p:blipFill>
          <a:blip r:embed="rId4"/>
          <a:stretch>
            <a:fillRect/>
          </a:stretch>
        </p:blipFill>
        <p:spPr>
          <a:xfrm>
            <a:off x="7425607" y="1357614"/>
            <a:ext cx="4710352" cy="4598670"/>
          </a:xfrm>
          <a:prstGeom prst="rect">
            <a:avLst/>
          </a:prstGeom>
        </p:spPr>
      </p:pic>
      <p:pic>
        <p:nvPicPr>
          <p:cNvPr id="7" name="Picture 6">
            <a:extLst>
              <a:ext uri="{FF2B5EF4-FFF2-40B4-BE49-F238E27FC236}">
                <a16:creationId xmlns:a16="http://schemas.microsoft.com/office/drawing/2014/main" id="{20C7CD80-9E44-4363-B774-7A12411797D3}"/>
              </a:ext>
            </a:extLst>
          </p:cNvPr>
          <p:cNvPicPr>
            <a:picLocks noChangeAspect="1"/>
          </p:cNvPicPr>
          <p:nvPr/>
        </p:nvPicPr>
        <p:blipFill>
          <a:blip r:embed="rId5"/>
          <a:stretch>
            <a:fillRect/>
          </a:stretch>
        </p:blipFill>
        <p:spPr>
          <a:xfrm>
            <a:off x="0" y="1508109"/>
            <a:ext cx="7258886" cy="4297680"/>
          </a:xfrm>
          <a:prstGeom prst="rect">
            <a:avLst/>
          </a:prstGeom>
        </p:spPr>
      </p:pic>
      <p:pic>
        <p:nvPicPr>
          <p:cNvPr id="8" name="Picture 7">
            <a:extLst>
              <a:ext uri="{FF2B5EF4-FFF2-40B4-BE49-F238E27FC236}">
                <a16:creationId xmlns:a16="http://schemas.microsoft.com/office/drawing/2014/main" id="{CD5D3DB3-BE95-4DE1-BE39-C0C625994862}"/>
              </a:ext>
            </a:extLst>
          </p:cNvPr>
          <p:cNvPicPr>
            <a:picLocks noChangeAspect="1"/>
          </p:cNvPicPr>
          <p:nvPr/>
        </p:nvPicPr>
        <p:blipFill>
          <a:blip r:embed="rId6"/>
          <a:stretch>
            <a:fillRect/>
          </a:stretch>
        </p:blipFill>
        <p:spPr>
          <a:xfrm>
            <a:off x="3629443" y="4708612"/>
            <a:ext cx="5828126" cy="24953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772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60A7-1326-43A0-9935-A83DE5EACB7C}"/>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68E0E7B0-1A16-4BA1-B3F9-FA6DE128CE3D}"/>
              </a:ext>
            </a:extLst>
          </p:cNvPr>
          <p:cNvSpPr>
            <a:spLocks noGrp="1"/>
          </p:cNvSpPr>
          <p:nvPr>
            <p:ph type="body" sz="quarter" idx="10"/>
          </p:nvPr>
        </p:nvSpPr>
        <p:spPr/>
        <p:txBody>
          <a:bodyPr/>
          <a:lstStyle/>
          <a:p>
            <a:r>
              <a:rPr lang="en-US" dirty="0"/>
              <a:t>There are obvious BMC documentation sources</a:t>
            </a:r>
          </a:p>
          <a:p>
            <a:r>
              <a:rPr lang="en-US" dirty="0"/>
              <a:t>There are less obvious documentation sources</a:t>
            </a:r>
          </a:p>
          <a:p>
            <a:pPr lvl="1">
              <a:buFontTx/>
              <a:buChar char="-"/>
            </a:pPr>
            <a:r>
              <a:rPr lang="en-US" dirty="0"/>
              <a:t>Both are very helpful and benefit when used together</a:t>
            </a:r>
          </a:p>
          <a:p>
            <a:pPr marL="457200" lvl="1" indent="0">
              <a:buNone/>
            </a:pPr>
            <a:endParaRPr lang="en-US" dirty="0"/>
          </a:p>
          <a:p>
            <a:pPr marL="114300" indent="-342900"/>
            <a:r>
              <a:rPr lang="en-US" dirty="0"/>
              <a:t>If I can do THAT, I should be able to…   The most powerful idea … Ever.   </a:t>
            </a:r>
          </a:p>
          <a:p>
            <a:pPr lvl="1">
              <a:buFontTx/>
              <a:buChar char="-"/>
            </a:pPr>
            <a:r>
              <a:rPr lang="en-US" dirty="0"/>
              <a:t>Stringing tools and techniques together in various ways takes time and practice</a:t>
            </a:r>
          </a:p>
          <a:p>
            <a:pPr lvl="1">
              <a:buFontTx/>
              <a:buChar char="-"/>
            </a:pPr>
            <a:r>
              <a:rPr lang="en-US" dirty="0"/>
              <a:t>Start with something simple in TSCO and build to more interesting</a:t>
            </a:r>
          </a:p>
          <a:p>
            <a:pPr lvl="1">
              <a:buFontTx/>
              <a:buChar char="-"/>
            </a:pPr>
            <a:r>
              <a:rPr lang="en-US" dirty="0"/>
              <a:t>Start with applying a blog entry or other information and explore that in TSCO</a:t>
            </a:r>
          </a:p>
          <a:p>
            <a:pPr marL="457200" lvl="1" indent="0">
              <a:buNone/>
            </a:pPr>
            <a:endParaRPr lang="en-US" dirty="0"/>
          </a:p>
          <a:p>
            <a:pPr indent="-228600" algn="ctr">
              <a:buNone/>
            </a:pPr>
            <a:r>
              <a:rPr lang="en-US" sz="3600" dirty="0"/>
              <a:t>Develop new tools and techniques for your </a:t>
            </a:r>
          </a:p>
          <a:p>
            <a:pPr indent="-228600" algn="ctr">
              <a:buNone/>
            </a:pPr>
            <a:r>
              <a:rPr lang="en-US" sz="3600" dirty="0"/>
              <a:t>Quest for Actionable Intelligence</a:t>
            </a:r>
          </a:p>
          <a:p>
            <a:pPr lvl="1">
              <a:buFontTx/>
              <a:buChar char="-"/>
            </a:pPr>
            <a:endParaRPr lang="en-US" dirty="0"/>
          </a:p>
        </p:txBody>
      </p:sp>
    </p:spTree>
    <p:extLst>
      <p:ext uri="{BB962C8B-B14F-4D97-AF65-F5344CB8AC3E}">
        <p14:creationId xmlns:p14="http://schemas.microsoft.com/office/powerpoint/2010/main" val="426552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248B-18C9-4D21-AA5F-9AFDBD8BABA1}"/>
              </a:ext>
            </a:extLst>
          </p:cNvPr>
          <p:cNvSpPr>
            <a:spLocks noGrp="1"/>
          </p:cNvSpPr>
          <p:nvPr>
            <p:ph type="title"/>
          </p:nvPr>
        </p:nvSpPr>
        <p:spPr>
          <a:xfrm rot="16200000">
            <a:off x="-2482706" y="2530033"/>
            <a:ext cx="6212195" cy="1152128"/>
          </a:xfrm>
        </p:spPr>
        <p:txBody>
          <a:bodyPr/>
          <a:lstStyle/>
          <a:p>
            <a:pPr algn="r"/>
            <a:r>
              <a:rPr lang="en-US" dirty="0"/>
              <a:t>Thank you for your attention.</a:t>
            </a:r>
            <a:br>
              <a:rPr lang="en-US" dirty="0"/>
            </a:br>
            <a:r>
              <a:rPr lang="en-US" dirty="0"/>
              <a:t>Q &amp; A Time</a:t>
            </a:r>
          </a:p>
        </p:txBody>
      </p:sp>
      <p:sp>
        <p:nvSpPr>
          <p:cNvPr id="4" name="Rectangle 3">
            <a:extLst>
              <a:ext uri="{FF2B5EF4-FFF2-40B4-BE49-F238E27FC236}">
                <a16:creationId xmlns:a16="http://schemas.microsoft.com/office/drawing/2014/main" id="{AE36DD47-C41E-4895-8BB0-883E77DB0088}"/>
              </a:ext>
            </a:extLst>
          </p:cNvPr>
          <p:cNvSpPr/>
          <p:nvPr/>
        </p:nvSpPr>
        <p:spPr>
          <a:xfrm>
            <a:off x="2097024" y="653302"/>
            <a:ext cx="7790688" cy="2862322"/>
          </a:xfrm>
          <a:prstGeom prst="rect">
            <a:avLst/>
          </a:prstGeom>
        </p:spPr>
        <p:txBody>
          <a:bodyPr wrap="square">
            <a:spAutoFit/>
          </a:bodyPr>
          <a:lstStyle/>
          <a:p>
            <a:r>
              <a:rPr lang="en-US" dirty="0"/>
              <a:t>Documentation Options</a:t>
            </a:r>
          </a:p>
          <a:p>
            <a:pPr marL="285750" indent="-285750">
              <a:buFont typeface="Arial" panose="020B0604020202020204" pitchFamily="34" charset="0"/>
              <a:buChar char="•"/>
            </a:pPr>
            <a:r>
              <a:rPr lang="en-US" dirty="0"/>
              <a:t>Obvious sources   - BMC.com, Communities</a:t>
            </a:r>
          </a:p>
          <a:p>
            <a:pPr marL="285750" indent="-285750">
              <a:buFont typeface="Arial" panose="020B0604020202020204" pitchFamily="34" charset="0"/>
              <a:buChar char="•"/>
            </a:pPr>
            <a:r>
              <a:rPr lang="en-US" dirty="0"/>
              <a:t>Less Obvious sources – Vendors, Moviri.com, MLCU.com</a:t>
            </a:r>
          </a:p>
          <a:p>
            <a:endParaRPr lang="en-US" dirty="0"/>
          </a:p>
          <a:p>
            <a:r>
              <a:rPr lang="en-US" b="1" dirty="0"/>
              <a:t>If I can do THAT, I should be able to….    The most powerful idea…. Ever.</a:t>
            </a:r>
          </a:p>
          <a:p>
            <a:r>
              <a:rPr lang="en-US" dirty="0"/>
              <a:t>Take what you know and apply it to something new.</a:t>
            </a:r>
          </a:p>
          <a:p>
            <a:pPr marL="285750" indent="-285750">
              <a:buFont typeface="Arial" panose="020B0604020202020204" pitchFamily="34" charset="0"/>
              <a:buChar char="•"/>
            </a:pPr>
            <a:r>
              <a:rPr lang="en-US" dirty="0"/>
              <a:t>Start small within TSCO  </a:t>
            </a:r>
          </a:p>
          <a:p>
            <a:pPr marL="742950" lvl="1" indent="-285750">
              <a:buFont typeface="Arial" panose="020B0604020202020204" pitchFamily="34" charset="0"/>
              <a:buChar char="•"/>
            </a:pPr>
            <a:r>
              <a:rPr lang="en-US" dirty="0"/>
              <a:t>Simple charts, simple metrics – small does not mean insignificant </a:t>
            </a:r>
          </a:p>
          <a:p>
            <a:pPr marL="285750" indent="-285750">
              <a:buFont typeface="Arial" panose="020B0604020202020204" pitchFamily="34" charset="0"/>
              <a:buChar char="•"/>
            </a:pPr>
            <a:r>
              <a:rPr lang="en-US" dirty="0"/>
              <a:t>Example of applying a blog entry – find new metrics, tools, techniques and apply those to TSCO</a:t>
            </a:r>
          </a:p>
        </p:txBody>
      </p:sp>
      <p:sp>
        <p:nvSpPr>
          <p:cNvPr id="5" name="Rectangle 4">
            <a:extLst>
              <a:ext uri="{FF2B5EF4-FFF2-40B4-BE49-F238E27FC236}">
                <a16:creationId xmlns:a16="http://schemas.microsoft.com/office/drawing/2014/main" id="{422AAED1-5ABD-47EC-8A7E-8399EB29FA4E}"/>
              </a:ext>
            </a:extLst>
          </p:cNvPr>
          <p:cNvSpPr/>
          <p:nvPr/>
        </p:nvSpPr>
        <p:spPr>
          <a:xfrm>
            <a:off x="2097023" y="4152406"/>
            <a:ext cx="10047649" cy="2585323"/>
          </a:xfrm>
          <a:prstGeom prst="rect">
            <a:avLst/>
          </a:prstGeom>
        </p:spPr>
        <p:txBody>
          <a:bodyPr wrap="square">
            <a:spAutoFit/>
          </a:bodyPr>
          <a:lstStyle/>
          <a:p>
            <a:pPr marL="285750" indent="-285750">
              <a:buFont typeface="Wingdings" panose="05000000000000000000" pitchFamily="2" charset="2"/>
              <a:buChar char="q"/>
            </a:pPr>
            <a:r>
              <a:rPr lang="en-US" dirty="0"/>
              <a:t>If I can plot CPU I can plot Memory</a:t>
            </a:r>
          </a:p>
          <a:p>
            <a:pPr marL="285750" indent="-285750">
              <a:buFont typeface="Wingdings" panose="05000000000000000000" pitchFamily="2" charset="2"/>
              <a:buChar char="q"/>
            </a:pPr>
            <a:r>
              <a:rPr lang="en-US" dirty="0"/>
              <a:t>If I can plot machine metrics over time, I can trend machine metrics</a:t>
            </a:r>
          </a:p>
          <a:p>
            <a:pPr marL="285750" indent="-285750">
              <a:buFont typeface="Wingdings" panose="05000000000000000000" pitchFamily="2" charset="2"/>
              <a:buChar char="q"/>
            </a:pPr>
            <a:r>
              <a:rPr lang="en-US" dirty="0"/>
              <a:t>If I can plot machine metrics, I can plot business metrics</a:t>
            </a:r>
          </a:p>
          <a:p>
            <a:pPr marL="285750" indent="-285750">
              <a:buFont typeface="Wingdings" panose="05000000000000000000" pitchFamily="2" charset="2"/>
              <a:buChar char="q"/>
            </a:pPr>
            <a:r>
              <a:rPr lang="en-US" dirty="0"/>
              <a:t>If I can compare metrics to time, I can compare metrics to each other</a:t>
            </a:r>
          </a:p>
          <a:p>
            <a:pPr marL="285750" indent="-285750">
              <a:buFont typeface="Wingdings" panose="05000000000000000000" pitchFamily="2" charset="2"/>
              <a:buChar char="q"/>
            </a:pPr>
            <a:r>
              <a:rPr lang="en-US" dirty="0"/>
              <a:t>If I can compare metrics to each other over time, I can forecast one vs a proposed change to the other</a:t>
            </a:r>
          </a:p>
          <a:p>
            <a:pPr marL="285750" indent="-285750">
              <a:buFont typeface="Wingdings" panose="05000000000000000000" pitchFamily="2" charset="2"/>
              <a:buChar char="q"/>
            </a:pPr>
            <a:r>
              <a:rPr lang="en-US" dirty="0"/>
              <a:t>If I can predict business changes, I can predict hardware impacts and therefore costs</a:t>
            </a:r>
          </a:p>
          <a:p>
            <a:pPr marL="285750" indent="-285750">
              <a:buFont typeface="Wingdings" panose="05000000000000000000" pitchFamily="2" charset="2"/>
              <a:buChar char="q"/>
            </a:pPr>
            <a:r>
              <a:rPr lang="en-US" dirty="0"/>
              <a:t>If I can determine hardware costs per business metrics, I can come up with Total Cost of Ownership and Return on Investment for a business strategy.</a:t>
            </a:r>
          </a:p>
          <a:p>
            <a:pPr marL="285750" indent="-285750">
              <a:buFont typeface="Wingdings" panose="05000000000000000000" pitchFamily="2" charset="2"/>
              <a:buChar char="q"/>
            </a:pPr>
            <a:r>
              <a:rPr lang="en-US" dirty="0"/>
              <a:t>If I can xxx, then I can … to </a:t>
            </a:r>
          </a:p>
        </p:txBody>
      </p:sp>
      <p:sp>
        <p:nvSpPr>
          <p:cNvPr id="7" name="Rectangle 6">
            <a:extLst>
              <a:ext uri="{FF2B5EF4-FFF2-40B4-BE49-F238E27FC236}">
                <a16:creationId xmlns:a16="http://schemas.microsoft.com/office/drawing/2014/main" id="{578D38C6-28F8-4AB1-9BEA-402510F76B28}"/>
              </a:ext>
            </a:extLst>
          </p:cNvPr>
          <p:cNvSpPr/>
          <p:nvPr/>
        </p:nvSpPr>
        <p:spPr>
          <a:xfrm>
            <a:off x="4943872" y="6112347"/>
            <a:ext cx="1152128" cy="830997"/>
          </a:xfrm>
          <a:prstGeom prst="rect">
            <a:avLst/>
          </a:prstGeom>
        </p:spPr>
        <p:txBody>
          <a:bodyPr wrap="square">
            <a:spAutoFit/>
          </a:bodyPr>
          <a:lstStyle/>
          <a:p>
            <a:r>
              <a:rPr lang="en-US" sz="4800" dirty="0"/>
              <a:t>∞</a:t>
            </a:r>
          </a:p>
        </p:txBody>
      </p:sp>
    </p:spTree>
    <p:extLst>
      <p:ext uri="{BB962C8B-B14F-4D97-AF65-F5344CB8AC3E}">
        <p14:creationId xmlns:p14="http://schemas.microsoft.com/office/powerpoint/2010/main" val="46879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8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A94E-BD61-4863-AF9F-DA93518A4ABC}"/>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22F801C5-3024-4069-937E-3A6214C55C2E}"/>
              </a:ext>
            </a:extLst>
          </p:cNvPr>
          <p:cNvSpPr>
            <a:spLocks noGrp="1"/>
          </p:cNvSpPr>
          <p:nvPr>
            <p:ph type="body" sz="quarter" idx="10"/>
          </p:nvPr>
        </p:nvSpPr>
        <p:spPr/>
        <p:txBody>
          <a:bodyPr/>
          <a:lstStyle/>
          <a:p>
            <a:r>
              <a:rPr lang="en-US" dirty="0"/>
              <a:t>Moviri</a:t>
            </a:r>
          </a:p>
          <a:p>
            <a:r>
              <a:rPr lang="en-US" dirty="0"/>
              <a:t>Documentation Options</a:t>
            </a:r>
          </a:p>
          <a:p>
            <a:pPr lvl="1"/>
            <a:r>
              <a:rPr lang="en-US" dirty="0"/>
              <a:t>Obvious sources</a:t>
            </a:r>
          </a:p>
          <a:p>
            <a:pPr lvl="1"/>
            <a:r>
              <a:rPr lang="en-US" dirty="0"/>
              <a:t>Less Obvious sources</a:t>
            </a:r>
          </a:p>
          <a:p>
            <a:pPr lvl="1"/>
            <a:endParaRPr lang="en-US" dirty="0"/>
          </a:p>
          <a:p>
            <a:r>
              <a:rPr lang="en-US" dirty="0"/>
              <a:t>If I can do THAT, I should be able to….    The most powerful idea…. Ever.</a:t>
            </a:r>
          </a:p>
          <a:p>
            <a:pPr lvl="1"/>
            <a:r>
              <a:rPr lang="en-US" dirty="0"/>
              <a:t>Start simple within TSCO</a:t>
            </a:r>
          </a:p>
          <a:p>
            <a:pPr lvl="1"/>
            <a:r>
              <a:rPr lang="en-US" dirty="0"/>
              <a:t>Example of applying a blog entry</a:t>
            </a:r>
          </a:p>
          <a:p>
            <a:pPr lvl="1"/>
            <a:endParaRPr lang="en-US" dirty="0"/>
          </a:p>
          <a:p>
            <a:pPr marL="457200" lvl="1" indent="0">
              <a:buNone/>
            </a:pPr>
            <a:endParaRPr lang="en-US" dirty="0"/>
          </a:p>
          <a:p>
            <a:r>
              <a:rPr lang="en-US" dirty="0"/>
              <a:t>Questions?? </a:t>
            </a:r>
          </a:p>
        </p:txBody>
      </p:sp>
      <p:sp>
        <p:nvSpPr>
          <p:cNvPr id="4" name="TextBox 3">
            <a:extLst>
              <a:ext uri="{FF2B5EF4-FFF2-40B4-BE49-F238E27FC236}">
                <a16:creationId xmlns:a16="http://schemas.microsoft.com/office/drawing/2014/main" id="{C1682DA9-57B5-40E1-B4B4-556C74A5DE68}"/>
              </a:ext>
            </a:extLst>
          </p:cNvPr>
          <p:cNvSpPr txBox="1"/>
          <p:nvPr/>
        </p:nvSpPr>
        <p:spPr>
          <a:xfrm>
            <a:off x="6018814" y="6294729"/>
            <a:ext cx="4629472" cy="307777"/>
          </a:xfrm>
          <a:prstGeom prst="rect">
            <a:avLst/>
          </a:prstGeom>
          <a:noFill/>
        </p:spPr>
        <p:txBody>
          <a:bodyPr wrap="none" rtlCol="0">
            <a:spAutoFit/>
          </a:bodyPr>
          <a:lstStyle/>
          <a:p>
            <a:r>
              <a:rPr lang="en-US" sz="1400" dirty="0"/>
              <a:t>Comments and links in the notes section of the presentation.</a:t>
            </a:r>
          </a:p>
        </p:txBody>
      </p:sp>
    </p:spTree>
    <p:extLst>
      <p:ext uri="{BB962C8B-B14F-4D97-AF65-F5344CB8AC3E}">
        <p14:creationId xmlns:p14="http://schemas.microsoft.com/office/powerpoint/2010/main" val="1477293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D6DE-1EA5-4BCF-9A55-12C749642598}"/>
              </a:ext>
            </a:extLst>
          </p:cNvPr>
          <p:cNvSpPr>
            <a:spLocks noGrp="1"/>
          </p:cNvSpPr>
          <p:nvPr>
            <p:ph type="title"/>
          </p:nvPr>
        </p:nvSpPr>
        <p:spPr>
          <a:xfrm>
            <a:off x="3990864" y="365125"/>
            <a:ext cx="7362936" cy="1325563"/>
          </a:xfrm>
        </p:spPr>
        <p:txBody>
          <a:bodyPr/>
          <a:lstStyle/>
          <a:p>
            <a:r>
              <a:rPr lang="en-US" dirty="0"/>
              <a:t>Why Listen To Us</a:t>
            </a:r>
          </a:p>
        </p:txBody>
      </p:sp>
      <p:sp>
        <p:nvSpPr>
          <p:cNvPr id="3" name="Content Placeholder 2">
            <a:extLst>
              <a:ext uri="{FF2B5EF4-FFF2-40B4-BE49-F238E27FC236}">
                <a16:creationId xmlns:a16="http://schemas.microsoft.com/office/drawing/2014/main" id="{60BD374B-089C-4FB5-88E1-78D277A17BFB}"/>
              </a:ext>
            </a:extLst>
          </p:cNvPr>
          <p:cNvSpPr>
            <a:spLocks noGrp="1"/>
          </p:cNvSpPr>
          <p:nvPr>
            <p:ph idx="1"/>
          </p:nvPr>
        </p:nvSpPr>
        <p:spPr>
          <a:xfrm>
            <a:off x="838200" y="1743117"/>
            <a:ext cx="9920288" cy="4697329"/>
          </a:xfrm>
        </p:spPr>
        <p:txBody>
          <a:bodyPr>
            <a:normAutofit fontScale="85000" lnSpcReduction="20000"/>
          </a:bodyPr>
          <a:lstStyle/>
          <a:p>
            <a:r>
              <a:rPr lang="en-US" dirty="0"/>
              <a:t>Movìri is a global IT consultancy with multiple offices in the US and around the globe</a:t>
            </a:r>
          </a:p>
          <a:p>
            <a:r>
              <a:rPr lang="en-US" dirty="0"/>
              <a:t>More than 200 engineers worldwide  </a:t>
            </a:r>
          </a:p>
          <a:p>
            <a:pPr lvl="1"/>
            <a:r>
              <a:rPr lang="en-US" dirty="0"/>
              <a:t>More Doctors than most hospitals </a:t>
            </a:r>
            <a:r>
              <a:rPr lang="en-US" dirty="0">
                <a:sym typeface="Wingdings" panose="05000000000000000000" pitchFamily="2" charset="2"/>
              </a:rPr>
              <a:t></a:t>
            </a:r>
            <a:endParaRPr lang="en-US" dirty="0"/>
          </a:p>
          <a:p>
            <a:r>
              <a:rPr lang="en-US" b="1" dirty="0"/>
              <a:t>Developers of Caplan, become BMC TrueSight Capacity Optimization</a:t>
            </a:r>
          </a:p>
          <a:p>
            <a:r>
              <a:rPr lang="en-US" dirty="0"/>
              <a:t>Movìri has several lines of business:  </a:t>
            </a:r>
          </a:p>
          <a:p>
            <a:pPr lvl="1"/>
            <a:r>
              <a:rPr lang="en-US" dirty="0"/>
              <a:t>Testing &amp; Optimization</a:t>
            </a:r>
          </a:p>
          <a:p>
            <a:pPr lvl="1"/>
            <a:r>
              <a:rPr lang="en-US" dirty="0"/>
              <a:t>Monitoring</a:t>
            </a:r>
          </a:p>
          <a:p>
            <a:pPr lvl="1"/>
            <a:r>
              <a:rPr lang="en-US" dirty="0"/>
              <a:t>Operations and Cloud</a:t>
            </a:r>
          </a:p>
          <a:p>
            <a:pPr lvl="1"/>
            <a:r>
              <a:rPr lang="en-US" dirty="0"/>
              <a:t>Security, Analytics</a:t>
            </a:r>
          </a:p>
          <a:p>
            <a:pPr lvl="1"/>
            <a:r>
              <a:rPr lang="en-US" dirty="0"/>
              <a:t>Capacity Management </a:t>
            </a:r>
          </a:p>
          <a:p>
            <a:r>
              <a:rPr lang="en-US" dirty="0"/>
              <a:t>Big picture, many disciplines, much experience</a:t>
            </a:r>
          </a:p>
          <a:p>
            <a:pPr lvl="1"/>
            <a:r>
              <a:rPr lang="en-US" dirty="0"/>
              <a:t>ContentWise.com;  Cleafy.com; AKAMAS.IO</a:t>
            </a:r>
          </a:p>
          <a:p>
            <a:r>
              <a:rPr lang="en-US" sz="3800" dirty="0"/>
              <a:t>We can help you do this quickly and cleanly</a:t>
            </a:r>
          </a:p>
        </p:txBody>
      </p:sp>
      <p:sp>
        <p:nvSpPr>
          <p:cNvPr id="5" name="Star: 5 Points 4">
            <a:extLst>
              <a:ext uri="{FF2B5EF4-FFF2-40B4-BE49-F238E27FC236}">
                <a16:creationId xmlns:a16="http://schemas.microsoft.com/office/drawing/2014/main" id="{F763545D-9FE4-4BE0-9BC7-D93E92455CEC}"/>
              </a:ext>
            </a:extLst>
          </p:cNvPr>
          <p:cNvSpPr/>
          <p:nvPr/>
        </p:nvSpPr>
        <p:spPr>
          <a:xfrm>
            <a:off x="11069052" y="11350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2">
            <a:extLst>
              <a:ext uri="{FF2B5EF4-FFF2-40B4-BE49-F238E27FC236}">
                <a16:creationId xmlns:a16="http://schemas.microsoft.com/office/drawing/2014/main" id="{0FB32158-9838-48F8-BC87-5F9396960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417554"/>
            <a:ext cx="3152665" cy="1160840"/>
          </a:xfrm>
          <a:prstGeom prst="rect">
            <a:avLst/>
          </a:prstGeom>
        </p:spPr>
      </p:pic>
      <p:pic>
        <p:nvPicPr>
          <p:cNvPr id="4" name="Picture 3">
            <a:extLst>
              <a:ext uri="{FF2B5EF4-FFF2-40B4-BE49-F238E27FC236}">
                <a16:creationId xmlns:a16="http://schemas.microsoft.com/office/drawing/2014/main" id="{A4165303-49E9-4779-9605-E6C2F31527C3}"/>
              </a:ext>
            </a:extLst>
          </p:cNvPr>
          <p:cNvPicPr>
            <a:picLocks noChangeAspect="1"/>
          </p:cNvPicPr>
          <p:nvPr/>
        </p:nvPicPr>
        <p:blipFill>
          <a:blip r:embed="rId4"/>
          <a:stretch>
            <a:fillRect/>
          </a:stretch>
        </p:blipFill>
        <p:spPr>
          <a:xfrm>
            <a:off x="10334625" y="4091781"/>
            <a:ext cx="1019175" cy="323850"/>
          </a:xfrm>
          <a:prstGeom prst="rect">
            <a:avLst/>
          </a:prstGeom>
        </p:spPr>
      </p:pic>
      <p:pic>
        <p:nvPicPr>
          <p:cNvPr id="9" name="Picture 8">
            <a:extLst>
              <a:ext uri="{FF2B5EF4-FFF2-40B4-BE49-F238E27FC236}">
                <a16:creationId xmlns:a16="http://schemas.microsoft.com/office/drawing/2014/main" id="{7B170E0A-321D-4698-97A3-7D8CEE9C74EF}"/>
              </a:ext>
            </a:extLst>
          </p:cNvPr>
          <p:cNvPicPr>
            <a:picLocks noChangeAspect="1"/>
          </p:cNvPicPr>
          <p:nvPr/>
        </p:nvPicPr>
        <p:blipFill>
          <a:blip r:embed="rId5"/>
          <a:stretch>
            <a:fillRect/>
          </a:stretch>
        </p:blipFill>
        <p:spPr>
          <a:xfrm>
            <a:off x="10315575" y="4655811"/>
            <a:ext cx="1038225" cy="504825"/>
          </a:xfrm>
          <a:prstGeom prst="rect">
            <a:avLst/>
          </a:prstGeom>
        </p:spPr>
      </p:pic>
      <p:pic>
        <p:nvPicPr>
          <p:cNvPr id="10" name="Picture 9">
            <a:extLst>
              <a:ext uri="{FF2B5EF4-FFF2-40B4-BE49-F238E27FC236}">
                <a16:creationId xmlns:a16="http://schemas.microsoft.com/office/drawing/2014/main" id="{2EAAE661-B0DC-41DA-9A83-214EA8638F71}"/>
              </a:ext>
            </a:extLst>
          </p:cNvPr>
          <p:cNvPicPr>
            <a:picLocks noChangeAspect="1"/>
          </p:cNvPicPr>
          <p:nvPr/>
        </p:nvPicPr>
        <p:blipFill>
          <a:blip r:embed="rId6"/>
          <a:stretch>
            <a:fillRect/>
          </a:stretch>
        </p:blipFill>
        <p:spPr>
          <a:xfrm>
            <a:off x="10110787" y="5400816"/>
            <a:ext cx="1447800" cy="314325"/>
          </a:xfrm>
          <a:prstGeom prst="rect">
            <a:avLst/>
          </a:prstGeom>
        </p:spPr>
      </p:pic>
    </p:spTree>
    <p:extLst>
      <p:ext uri="{BB962C8B-B14F-4D97-AF65-F5344CB8AC3E}">
        <p14:creationId xmlns:p14="http://schemas.microsoft.com/office/powerpoint/2010/main" val="133954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F226-EA72-44B3-820F-97B7939F4C9A}"/>
              </a:ext>
            </a:extLst>
          </p:cNvPr>
          <p:cNvSpPr>
            <a:spLocks noGrp="1"/>
          </p:cNvSpPr>
          <p:nvPr>
            <p:ph type="title"/>
          </p:nvPr>
        </p:nvSpPr>
        <p:spPr>
          <a:xfrm rot="16200000">
            <a:off x="-2476500" y="2476500"/>
            <a:ext cx="6096000" cy="1143000"/>
          </a:xfrm>
        </p:spPr>
        <p:txBody>
          <a:bodyPr/>
          <a:lstStyle/>
          <a:p>
            <a:br>
              <a:rPr lang="en-US" dirty="0"/>
            </a:br>
            <a:r>
              <a:rPr lang="en-US" sz="4800" dirty="0">
                <a:solidFill>
                  <a:schemeClr val="tx1">
                    <a:lumMod val="90000"/>
                    <a:lumOff val="10000"/>
                  </a:schemeClr>
                </a:solidFill>
              </a:rPr>
              <a:t>Actionable Intelligence</a:t>
            </a:r>
            <a:endParaRPr lang="en-US" sz="2400" dirty="0"/>
          </a:p>
        </p:txBody>
      </p:sp>
      <p:sp>
        <p:nvSpPr>
          <p:cNvPr id="4" name="Footer Placeholder 3">
            <a:extLst>
              <a:ext uri="{FF2B5EF4-FFF2-40B4-BE49-F238E27FC236}">
                <a16:creationId xmlns:a16="http://schemas.microsoft.com/office/drawing/2014/main" id="{8F6F66F1-CA64-4FE2-90B9-127F2BD7A9E0}"/>
              </a:ext>
            </a:extLst>
          </p:cNvPr>
          <p:cNvSpPr>
            <a:spLocks noGrp="1"/>
          </p:cNvSpPr>
          <p:nvPr>
            <p:ph type="ftr" sz="quarter" idx="11"/>
          </p:nvPr>
        </p:nvSpPr>
        <p:spPr/>
        <p:txBody>
          <a:bodyPr/>
          <a:lstStyle/>
          <a:p>
            <a:r>
              <a:rPr lang="en-US" noProof="0" dirty="0"/>
              <a:t>© 2018 Moviri – CONFIDENTIAL – All Rights Reserved</a:t>
            </a:r>
          </a:p>
        </p:txBody>
      </p:sp>
      <p:pic>
        <p:nvPicPr>
          <p:cNvPr id="5" name="Picture 4">
            <a:extLst>
              <a:ext uri="{FF2B5EF4-FFF2-40B4-BE49-F238E27FC236}">
                <a16:creationId xmlns:a16="http://schemas.microsoft.com/office/drawing/2014/main" id="{280FA20E-9B3E-418C-A8A2-4E4EA3976DDE}"/>
              </a:ext>
            </a:extLst>
          </p:cNvPr>
          <p:cNvPicPr>
            <a:picLocks noChangeAspect="1"/>
          </p:cNvPicPr>
          <p:nvPr/>
        </p:nvPicPr>
        <p:blipFill>
          <a:blip r:embed="rId3"/>
          <a:stretch>
            <a:fillRect/>
          </a:stretch>
        </p:blipFill>
        <p:spPr>
          <a:xfrm>
            <a:off x="1306282" y="0"/>
            <a:ext cx="10885718" cy="6858000"/>
          </a:xfrm>
          <a:prstGeom prst="rect">
            <a:avLst/>
          </a:prstGeom>
        </p:spPr>
      </p:pic>
    </p:spTree>
    <p:extLst>
      <p:ext uri="{BB962C8B-B14F-4D97-AF65-F5344CB8AC3E}">
        <p14:creationId xmlns:p14="http://schemas.microsoft.com/office/powerpoint/2010/main" val="396503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77800"/>
            <a:ext cx="10972800" cy="882472"/>
          </a:xfrm>
        </p:spPr>
        <p:txBody>
          <a:bodyPr anchor="t">
            <a:noAutofit/>
          </a:bodyPr>
          <a:lstStyle/>
          <a:p>
            <a:pPr algn="ctr"/>
            <a:r>
              <a:rPr lang="en-US" sz="3733" dirty="0">
                <a:latin typeface="+mn-lt"/>
              </a:rPr>
              <a:t>Gather and USE Data</a:t>
            </a:r>
            <a:endParaRPr lang="it-IT" sz="3733" i="1" dirty="0">
              <a:latin typeface="+mn-lt"/>
            </a:endParaRPr>
          </a:p>
        </p:txBody>
      </p:sp>
      <p:sp>
        <p:nvSpPr>
          <p:cNvPr id="10" name="Freeform 9"/>
          <p:cNvSpPr/>
          <p:nvPr/>
        </p:nvSpPr>
        <p:spPr>
          <a:xfrm>
            <a:off x="5536434" y="3456655"/>
            <a:ext cx="1321567" cy="838199"/>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chemeClr val="accent4"/>
          </a:solidFill>
          <a:ln w="19050">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428" tIns="20428" rIns="20428" bIns="20428" numCol="1" spcCol="1270" anchor="ctr" anchorCtr="0">
            <a:noAutofit/>
          </a:bodyPr>
          <a:lstStyle/>
          <a:p>
            <a:pPr algn="ctr" defTabSz="444489">
              <a:lnSpc>
                <a:spcPct val="90000"/>
              </a:lnSpc>
              <a:spcAft>
                <a:spcPct val="35000"/>
              </a:spcAft>
            </a:pPr>
            <a:r>
              <a:rPr lang="en-US" sz="1600" dirty="0">
                <a:ea typeface="Dosis" charset="0"/>
                <a:cs typeface="Dosis" charset="0"/>
              </a:rPr>
              <a:t>Capacity Management</a:t>
            </a:r>
          </a:p>
        </p:txBody>
      </p:sp>
      <p:sp>
        <p:nvSpPr>
          <p:cNvPr id="9" name="Freeform 8"/>
          <p:cNvSpPr/>
          <p:nvPr/>
        </p:nvSpPr>
        <p:spPr>
          <a:xfrm rot="4769441">
            <a:off x="4310071" y="2886076"/>
            <a:ext cx="2066272" cy="15827"/>
          </a:xfrm>
          <a:custGeom>
            <a:avLst/>
            <a:gdLst>
              <a:gd name="connsiteX0" fmla="*/ 0 w 2066272"/>
              <a:gd name="connsiteY0" fmla="*/ 7913 h 15826"/>
              <a:gd name="connsiteX1" fmla="*/ 2066272 w 2066272"/>
              <a:gd name="connsiteY1" fmla="*/ 7913 h 15826"/>
            </a:gdLst>
            <a:ahLst/>
            <a:cxnLst>
              <a:cxn ang="0">
                <a:pos x="connsiteX0" y="connsiteY0"/>
              </a:cxn>
              <a:cxn ang="0">
                <a:pos x="connsiteX1" y="connsiteY1"/>
              </a:cxn>
            </a:cxnLst>
            <a:rect l="l" t="t" r="r" b="b"/>
            <a:pathLst>
              <a:path w="2066272" h="15826">
                <a:moveTo>
                  <a:pt x="2066272" y="7913"/>
                </a:moveTo>
                <a:lnTo>
                  <a:pt x="0" y="7913"/>
                </a:lnTo>
              </a:path>
            </a:pathLst>
          </a:custGeom>
          <a:noFill/>
          <a:ln w="1905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94180" tIns="-43743" rIns="994179" bIns="-43744" numCol="1" spcCol="1270" anchor="ctr" anchorCtr="0">
            <a:noAutofit/>
          </a:bodyPr>
          <a:lstStyle/>
          <a:p>
            <a:pPr algn="ctr" defTabSz="355591">
              <a:lnSpc>
                <a:spcPct val="90000"/>
              </a:lnSpc>
              <a:spcAft>
                <a:spcPct val="35000"/>
              </a:spcAft>
            </a:pPr>
            <a:endParaRPr lang="en-US" sz="800" b="1">
              <a:ea typeface="Dosis" charset="0"/>
              <a:cs typeface="Dosis" charset="0"/>
            </a:endParaRPr>
          </a:p>
        </p:txBody>
      </p:sp>
      <p:sp>
        <p:nvSpPr>
          <p:cNvPr id="11" name="Freeform 10"/>
          <p:cNvSpPr/>
          <p:nvPr/>
        </p:nvSpPr>
        <p:spPr>
          <a:xfrm>
            <a:off x="4212571" y="1642636"/>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00B0F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88" tIns="22688" rIns="22688" bIns="22688" numCol="1" spcCol="1270" anchor="ctr" anchorCtr="0">
            <a:noAutofit/>
          </a:bodyPr>
          <a:lstStyle/>
          <a:p>
            <a:pPr algn="ctr" defTabSz="622284">
              <a:lnSpc>
                <a:spcPct val="90000"/>
              </a:lnSpc>
              <a:spcAft>
                <a:spcPct val="35000"/>
              </a:spcAft>
            </a:pPr>
            <a:r>
              <a:rPr lang="en-US" sz="1400" b="1" dirty="0">
                <a:ea typeface="Dosis" charset="0"/>
                <a:cs typeface="Dosis" charset="0"/>
              </a:rPr>
              <a:t>IT metrics</a:t>
            </a:r>
          </a:p>
        </p:txBody>
      </p:sp>
      <p:sp>
        <p:nvSpPr>
          <p:cNvPr id="13" name="Freeform 12"/>
          <p:cNvSpPr/>
          <p:nvPr/>
        </p:nvSpPr>
        <p:spPr>
          <a:xfrm rot="3907178">
            <a:off x="3576241" y="1463948"/>
            <a:ext cx="895783" cy="15827"/>
          </a:xfrm>
          <a:custGeom>
            <a:avLst/>
            <a:gdLst>
              <a:gd name="connsiteX0" fmla="*/ 0 w 895783"/>
              <a:gd name="connsiteY0" fmla="*/ 7913 h 15826"/>
              <a:gd name="connsiteX1" fmla="*/ 895783 w 895783"/>
              <a:gd name="connsiteY1" fmla="*/ 7913 h 15826"/>
            </a:gdLst>
            <a:ahLst/>
            <a:cxnLst>
              <a:cxn ang="0">
                <a:pos x="connsiteX0" y="connsiteY0"/>
              </a:cxn>
              <a:cxn ang="0">
                <a:pos x="connsiteX1" y="connsiteY1"/>
              </a:cxn>
            </a:cxnLst>
            <a:rect l="l" t="t" r="r" b="b"/>
            <a:pathLst>
              <a:path w="895783" h="15826">
                <a:moveTo>
                  <a:pt x="895783" y="7913"/>
                </a:moveTo>
                <a:lnTo>
                  <a:pt x="0" y="7913"/>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38199" tIns="-14483" rIns="438195" bIns="-14481" numCol="1" spcCol="1270" anchor="ctr" anchorCtr="0">
            <a:noAutofit/>
          </a:bodyPr>
          <a:lstStyle/>
          <a:p>
            <a:pPr algn="ctr" defTabSz="266693">
              <a:lnSpc>
                <a:spcPct val="90000"/>
              </a:lnSpc>
              <a:spcAft>
                <a:spcPct val="35000"/>
              </a:spcAft>
            </a:pPr>
            <a:endParaRPr lang="it-IT" sz="600" b="1">
              <a:ea typeface="Dosis" charset="0"/>
              <a:cs typeface="Dosis" charset="0"/>
            </a:endParaRPr>
          </a:p>
        </p:txBody>
      </p:sp>
      <p:sp>
        <p:nvSpPr>
          <p:cNvPr id="15" name="Freeform 14"/>
          <p:cNvSpPr/>
          <p:nvPr/>
        </p:nvSpPr>
        <p:spPr>
          <a:xfrm>
            <a:off x="2893496" y="829992"/>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00B0F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Platforms</a:t>
            </a:r>
          </a:p>
        </p:txBody>
      </p:sp>
      <p:sp>
        <p:nvSpPr>
          <p:cNvPr id="17" name="Freeform 16"/>
          <p:cNvSpPr/>
          <p:nvPr/>
        </p:nvSpPr>
        <p:spPr>
          <a:xfrm rot="2142401">
            <a:off x="3792069" y="1734831"/>
            <a:ext cx="464127" cy="15827"/>
          </a:xfrm>
          <a:custGeom>
            <a:avLst/>
            <a:gdLst>
              <a:gd name="connsiteX0" fmla="*/ 0 w 464127"/>
              <a:gd name="connsiteY0" fmla="*/ 7913 h 15826"/>
              <a:gd name="connsiteX1" fmla="*/ 464127 w 464127"/>
              <a:gd name="connsiteY1" fmla="*/ 7913 h 15826"/>
            </a:gdLst>
            <a:ahLst/>
            <a:cxnLst>
              <a:cxn ang="0">
                <a:pos x="connsiteX0" y="connsiteY0"/>
              </a:cxn>
              <a:cxn ang="0">
                <a:pos x="connsiteX1" y="connsiteY1"/>
              </a:cxn>
            </a:cxnLst>
            <a:rect l="l" t="t" r="r" b="b"/>
            <a:pathLst>
              <a:path w="464127" h="15826">
                <a:moveTo>
                  <a:pt x="464127" y="7913"/>
                </a:moveTo>
                <a:lnTo>
                  <a:pt x="0" y="7913"/>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3161" tIns="-3691" rIns="233159" bIns="-3691" numCol="1" spcCol="1270" anchor="ctr" anchorCtr="0">
            <a:noAutofit/>
          </a:bodyPr>
          <a:lstStyle/>
          <a:p>
            <a:pPr algn="ctr" defTabSz="266693">
              <a:lnSpc>
                <a:spcPct val="90000"/>
              </a:lnSpc>
              <a:spcAft>
                <a:spcPct val="35000"/>
              </a:spcAft>
            </a:pPr>
            <a:endParaRPr lang="it-IT" sz="600" b="1">
              <a:ea typeface="Dosis" charset="0"/>
              <a:cs typeface="Dosis" charset="0"/>
            </a:endParaRPr>
          </a:p>
        </p:txBody>
      </p:sp>
      <p:sp>
        <p:nvSpPr>
          <p:cNvPr id="18" name="Freeform 17"/>
          <p:cNvSpPr/>
          <p:nvPr/>
        </p:nvSpPr>
        <p:spPr>
          <a:xfrm>
            <a:off x="2893496" y="1371755"/>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00B0F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Middleware</a:t>
            </a:r>
            <a:endParaRPr lang="it-IT" sz="1200" b="1" dirty="0">
              <a:ea typeface="Dosis" charset="0"/>
              <a:cs typeface="Dosis" charset="0"/>
            </a:endParaRPr>
          </a:p>
        </p:txBody>
      </p:sp>
      <p:sp>
        <p:nvSpPr>
          <p:cNvPr id="26" name="Freeform 25"/>
          <p:cNvSpPr/>
          <p:nvPr/>
        </p:nvSpPr>
        <p:spPr>
          <a:xfrm rot="2829178">
            <a:off x="5066108" y="3698722"/>
            <a:ext cx="554199" cy="15827"/>
          </a:xfrm>
          <a:custGeom>
            <a:avLst/>
            <a:gdLst>
              <a:gd name="connsiteX0" fmla="*/ 0 w 554197"/>
              <a:gd name="connsiteY0" fmla="*/ 7913 h 15826"/>
              <a:gd name="connsiteX1" fmla="*/ 554197 w 554197"/>
              <a:gd name="connsiteY1" fmla="*/ 7913 h 15826"/>
            </a:gdLst>
            <a:ahLst/>
            <a:cxnLst>
              <a:cxn ang="0">
                <a:pos x="connsiteX0" y="connsiteY0"/>
              </a:cxn>
              <a:cxn ang="0">
                <a:pos x="connsiteX1" y="connsiteY1"/>
              </a:cxn>
            </a:cxnLst>
            <a:rect l="l" t="t" r="r" b="b"/>
            <a:pathLst>
              <a:path w="554197" h="15826">
                <a:moveTo>
                  <a:pt x="554197" y="7913"/>
                </a:moveTo>
                <a:lnTo>
                  <a:pt x="0" y="7913"/>
                </a:lnTo>
              </a:path>
            </a:pathLst>
          </a:custGeom>
          <a:noFill/>
          <a:ln w="1905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5944" tIns="-5941" rIns="275944" bIns="-5943" numCol="1" spcCol="1270" anchor="ctr" anchorCtr="0">
            <a:noAutofit/>
          </a:bodyPr>
          <a:lstStyle/>
          <a:p>
            <a:pPr algn="ctr" defTabSz="266693">
              <a:lnSpc>
                <a:spcPct val="90000"/>
              </a:lnSpc>
              <a:spcAft>
                <a:spcPct val="35000"/>
              </a:spcAft>
            </a:pPr>
            <a:endParaRPr lang="it-IT" sz="600" b="1">
              <a:ea typeface="Dosis" charset="0"/>
              <a:cs typeface="Dosis" charset="0"/>
            </a:endParaRPr>
          </a:p>
        </p:txBody>
      </p:sp>
      <p:cxnSp>
        <p:nvCxnSpPr>
          <p:cNvPr id="91" name="Straight Connector 90"/>
          <p:cNvCxnSpPr/>
          <p:nvPr/>
        </p:nvCxnSpPr>
        <p:spPr bwMode="auto">
          <a:xfrm flipV="1">
            <a:off x="8398688" y="1432653"/>
            <a:ext cx="304800" cy="609600"/>
          </a:xfrm>
          <a:prstGeom prst="line">
            <a:avLst/>
          </a:prstGeom>
          <a:noFill/>
          <a:ln w="19050">
            <a:solidFill>
              <a:schemeClr val="tx1"/>
            </a:solidFill>
            <a:miter lim="800000"/>
            <a:headEnd/>
            <a:tailEnd/>
          </a:ln>
          <a:effectLst/>
        </p:spPr>
      </p:cxnSp>
      <p:grpSp>
        <p:nvGrpSpPr>
          <p:cNvPr id="16" name="Group 15">
            <a:extLst>
              <a:ext uri="{FF2B5EF4-FFF2-40B4-BE49-F238E27FC236}">
                <a16:creationId xmlns:a16="http://schemas.microsoft.com/office/drawing/2014/main" id="{06C12A22-F18F-4232-A3D8-4D6E0FC0196D}"/>
              </a:ext>
            </a:extLst>
          </p:cNvPr>
          <p:cNvGrpSpPr/>
          <p:nvPr/>
        </p:nvGrpSpPr>
        <p:grpSpPr>
          <a:xfrm>
            <a:off x="2893496" y="3093584"/>
            <a:ext cx="6783904" cy="2614255"/>
            <a:chOff x="2893496" y="3093584"/>
            <a:chExt cx="6783904" cy="2614255"/>
          </a:xfrm>
        </p:grpSpPr>
        <p:sp>
          <p:nvSpPr>
            <p:cNvPr id="34" name="Freeform 33"/>
            <p:cNvSpPr/>
            <p:nvPr/>
          </p:nvSpPr>
          <p:spPr>
            <a:xfrm rot="19457599">
              <a:off x="3792068" y="3631000"/>
              <a:ext cx="464128" cy="15827"/>
            </a:xfrm>
            <a:custGeom>
              <a:avLst/>
              <a:gdLst>
                <a:gd name="connsiteX0" fmla="*/ 0 w 464127"/>
                <a:gd name="connsiteY0" fmla="*/ 7913 h 15826"/>
                <a:gd name="connsiteX1" fmla="*/ 464127 w 464127"/>
                <a:gd name="connsiteY1" fmla="*/ 7913 h 15826"/>
              </a:gdLst>
              <a:ahLst/>
              <a:cxnLst>
                <a:cxn ang="0">
                  <a:pos x="connsiteX0" y="connsiteY0"/>
                </a:cxn>
                <a:cxn ang="0">
                  <a:pos x="connsiteX1" y="connsiteY1"/>
                </a:cxn>
              </a:cxnLst>
              <a:rect l="l" t="t" r="r" b="b"/>
              <a:pathLst>
                <a:path w="464127" h="15826">
                  <a:moveTo>
                    <a:pt x="464127" y="7913"/>
                  </a:moveTo>
                  <a:lnTo>
                    <a:pt x="0" y="7913"/>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3160" tIns="-3691" rIns="233161" bIns="-3691" numCol="1" spcCol="1270" anchor="ctr" anchorCtr="0">
              <a:noAutofit/>
            </a:bodyPr>
            <a:lstStyle/>
            <a:p>
              <a:pPr algn="ctr" defTabSz="222245">
                <a:lnSpc>
                  <a:spcPct val="90000"/>
                </a:lnSpc>
                <a:spcAft>
                  <a:spcPct val="35000"/>
                </a:spcAft>
              </a:pPr>
              <a:endParaRPr lang="en-US" sz="500" b="1"/>
            </a:p>
          </p:txBody>
        </p:sp>
        <p:sp>
          <p:nvSpPr>
            <p:cNvPr id="49" name="Freeform 48"/>
            <p:cNvSpPr/>
            <p:nvPr/>
          </p:nvSpPr>
          <p:spPr>
            <a:xfrm rot="2142401">
              <a:off x="3792069" y="4985408"/>
              <a:ext cx="464127" cy="15827"/>
            </a:xfrm>
            <a:custGeom>
              <a:avLst/>
              <a:gdLst>
                <a:gd name="connsiteX0" fmla="*/ 0 w 464127"/>
                <a:gd name="connsiteY0" fmla="*/ 7913 h 15826"/>
                <a:gd name="connsiteX1" fmla="*/ 464127 w 464127"/>
                <a:gd name="connsiteY1" fmla="*/ 7913 h 15826"/>
              </a:gdLst>
              <a:ahLst/>
              <a:cxnLst>
                <a:cxn ang="0">
                  <a:pos x="connsiteX0" y="connsiteY0"/>
                </a:cxn>
                <a:cxn ang="0">
                  <a:pos x="connsiteX1" y="connsiteY1"/>
                </a:cxn>
              </a:cxnLst>
              <a:rect l="l" t="t" r="r" b="b"/>
              <a:pathLst>
                <a:path w="464127" h="15826">
                  <a:moveTo>
                    <a:pt x="464127" y="7913"/>
                  </a:moveTo>
                  <a:lnTo>
                    <a:pt x="0" y="7913"/>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3160" tIns="-3691" rIns="233160" bIns="-3691" numCol="1" spcCol="1270" anchor="ctr" anchorCtr="0">
              <a:noAutofit/>
            </a:bodyPr>
            <a:lstStyle/>
            <a:p>
              <a:pPr algn="ctr" defTabSz="266693">
                <a:lnSpc>
                  <a:spcPct val="90000"/>
                </a:lnSpc>
                <a:spcAft>
                  <a:spcPct val="35000"/>
                </a:spcAft>
              </a:pPr>
              <a:endParaRPr lang="it-IT" sz="600" b="1">
                <a:ea typeface="Dosis" charset="0"/>
                <a:cs typeface="Dosis" charset="0"/>
              </a:endParaRPr>
            </a:p>
          </p:txBody>
        </p:sp>
        <p:sp>
          <p:nvSpPr>
            <p:cNvPr id="27" name="Freeform 26"/>
            <p:cNvSpPr/>
            <p:nvPr/>
          </p:nvSpPr>
          <p:spPr>
            <a:xfrm>
              <a:off x="4212571" y="3267924"/>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00B0F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88" tIns="22688" rIns="22688" bIns="22688" numCol="1" spcCol="1270" anchor="ctr" anchorCtr="0">
              <a:noAutofit/>
            </a:bodyPr>
            <a:lstStyle/>
            <a:p>
              <a:pPr algn="ctr" defTabSz="622284">
                <a:lnSpc>
                  <a:spcPct val="90000"/>
                </a:lnSpc>
                <a:spcAft>
                  <a:spcPct val="35000"/>
                </a:spcAft>
              </a:pPr>
              <a:r>
                <a:rPr lang="en-US" sz="1400" b="1" dirty="0">
                  <a:ea typeface="Dosis" charset="0"/>
                  <a:cs typeface="Dosis" charset="0"/>
                </a:rPr>
                <a:t>ITSM</a:t>
              </a:r>
            </a:p>
          </p:txBody>
        </p:sp>
        <p:sp>
          <p:nvSpPr>
            <p:cNvPr id="35" name="Freeform 34"/>
            <p:cNvSpPr/>
            <p:nvPr/>
          </p:nvSpPr>
          <p:spPr>
            <a:xfrm>
              <a:off x="2893496" y="3538806"/>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00B0F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Events (incidents)</a:t>
              </a:r>
            </a:p>
          </p:txBody>
        </p:sp>
        <p:sp>
          <p:nvSpPr>
            <p:cNvPr id="44" name="Freeform 43"/>
            <p:cNvSpPr/>
            <p:nvPr/>
          </p:nvSpPr>
          <p:spPr>
            <a:xfrm>
              <a:off x="4212571" y="4080568"/>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00B0F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88" tIns="22688" rIns="22688" bIns="22688" numCol="1" spcCol="1270" anchor="ctr" anchorCtr="0">
              <a:noAutofit/>
            </a:bodyPr>
            <a:lstStyle/>
            <a:p>
              <a:pPr algn="ctr" defTabSz="622284">
                <a:lnSpc>
                  <a:spcPct val="90000"/>
                </a:lnSpc>
                <a:spcAft>
                  <a:spcPct val="35000"/>
                </a:spcAft>
              </a:pPr>
              <a:r>
                <a:rPr lang="en-US" sz="1400" b="1" dirty="0">
                  <a:ea typeface="Dosis" charset="0"/>
                  <a:cs typeface="Dosis" charset="0"/>
                </a:rPr>
                <a:t>Non IT</a:t>
              </a:r>
              <a:br>
                <a:rPr lang="en-US" sz="1400" b="1" dirty="0">
                  <a:ea typeface="Dosis" charset="0"/>
                  <a:cs typeface="Dosis" charset="0"/>
                </a:rPr>
              </a:br>
              <a:r>
                <a:rPr lang="en-US" sz="1400" b="1" dirty="0">
                  <a:ea typeface="Dosis" charset="0"/>
                  <a:cs typeface="Dosis" charset="0"/>
                </a:rPr>
                <a:t>metrics</a:t>
              </a:r>
            </a:p>
          </p:txBody>
        </p:sp>
        <p:sp>
          <p:nvSpPr>
            <p:cNvPr id="46" name="Freeform 45"/>
            <p:cNvSpPr/>
            <p:nvPr/>
          </p:nvSpPr>
          <p:spPr>
            <a:xfrm>
              <a:off x="2893496" y="4080568"/>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00B0F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Facilities</a:t>
              </a:r>
            </a:p>
          </p:txBody>
        </p:sp>
        <p:sp>
          <p:nvSpPr>
            <p:cNvPr id="48" name="Freeform 47"/>
            <p:cNvSpPr/>
            <p:nvPr/>
          </p:nvSpPr>
          <p:spPr>
            <a:xfrm>
              <a:off x="4212571" y="4893214"/>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00B0F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88" tIns="22688" rIns="22688" bIns="22688" numCol="1" spcCol="1270" anchor="ctr" anchorCtr="0">
              <a:noAutofit/>
            </a:bodyPr>
            <a:lstStyle/>
            <a:p>
              <a:pPr algn="ctr" defTabSz="622284">
                <a:lnSpc>
                  <a:spcPct val="90000"/>
                </a:lnSpc>
                <a:spcAft>
                  <a:spcPct val="35000"/>
                </a:spcAft>
              </a:pPr>
              <a:r>
                <a:rPr lang="en-US" sz="1400" b="1" dirty="0">
                  <a:ea typeface="Dosis" charset="0"/>
                  <a:cs typeface="Dosis" charset="0"/>
                </a:rPr>
                <a:t>Demand</a:t>
              </a:r>
              <a:endParaRPr lang="it-IT" sz="1400" b="1" dirty="0">
                <a:ea typeface="Dosis" charset="0"/>
                <a:cs typeface="Dosis" charset="0"/>
              </a:endParaRPr>
            </a:p>
          </p:txBody>
        </p:sp>
        <p:sp>
          <p:nvSpPr>
            <p:cNvPr id="50" name="Freeform 49"/>
            <p:cNvSpPr/>
            <p:nvPr/>
          </p:nvSpPr>
          <p:spPr>
            <a:xfrm>
              <a:off x="2893496" y="4622332"/>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00B0F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IT strategy</a:t>
              </a:r>
              <a:br>
                <a:rPr lang="en-US" sz="1200" b="1" dirty="0">
                  <a:ea typeface="Dosis" charset="0"/>
                  <a:cs typeface="Dosis" charset="0"/>
                </a:rPr>
              </a:br>
              <a:r>
                <a:rPr lang="en-US" sz="1200" b="1" dirty="0">
                  <a:ea typeface="Dosis" charset="0"/>
                  <a:cs typeface="Dosis" charset="0"/>
                </a:rPr>
                <a:t>+ plans</a:t>
              </a:r>
            </a:p>
          </p:txBody>
        </p:sp>
        <p:cxnSp>
          <p:nvCxnSpPr>
            <p:cNvPr id="67" name="Straight Connector 66"/>
            <p:cNvCxnSpPr/>
            <p:nvPr/>
          </p:nvCxnSpPr>
          <p:spPr bwMode="auto">
            <a:xfrm flipV="1">
              <a:off x="8411292" y="3322184"/>
              <a:ext cx="304800" cy="609600"/>
            </a:xfrm>
            <a:prstGeom prst="line">
              <a:avLst/>
            </a:prstGeom>
            <a:noFill/>
            <a:ln w="19050">
              <a:solidFill>
                <a:schemeClr val="tx1"/>
              </a:solidFill>
              <a:miter lim="800000"/>
              <a:headEnd/>
              <a:tailEnd/>
            </a:ln>
            <a:effectLst/>
          </p:spPr>
        </p:cxnSp>
        <p:sp>
          <p:nvSpPr>
            <p:cNvPr id="59" name="Freeform 58"/>
            <p:cNvSpPr/>
            <p:nvPr/>
          </p:nvSpPr>
          <p:spPr>
            <a:xfrm>
              <a:off x="7447587" y="3699191"/>
              <a:ext cx="961308" cy="480655"/>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rgbClr val="00B0F0"/>
            </a:solidFill>
            <a:ln w="19050">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428" tIns="20428" rIns="20428" bIns="20428" numCol="1" spcCol="1270" anchor="ctr" anchorCtr="0">
              <a:noAutofit/>
            </a:bodyPr>
            <a:lstStyle/>
            <a:p>
              <a:pPr algn="ctr" defTabSz="444489">
                <a:lnSpc>
                  <a:spcPct val="90000"/>
                </a:lnSpc>
                <a:spcAft>
                  <a:spcPct val="35000"/>
                </a:spcAft>
              </a:pPr>
              <a:r>
                <a:rPr lang="en-US" sz="1400" b="1" dirty="0">
                  <a:ea typeface="Dosis" charset="0"/>
                  <a:cs typeface="Dosis" charset="0"/>
                </a:rPr>
                <a:t>Cost Saving</a:t>
              </a:r>
            </a:p>
          </p:txBody>
        </p:sp>
        <p:sp>
          <p:nvSpPr>
            <p:cNvPr id="63" name="Freeform 62"/>
            <p:cNvSpPr/>
            <p:nvPr/>
          </p:nvSpPr>
          <p:spPr>
            <a:xfrm>
              <a:off x="7447587" y="5227184"/>
              <a:ext cx="961308" cy="480655"/>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rgbClr val="00B0F0"/>
            </a:solidFill>
            <a:ln w="19050">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428" tIns="20428" rIns="20428" bIns="20428" numCol="1" spcCol="1270" anchor="ctr" anchorCtr="0">
              <a:noAutofit/>
            </a:bodyPr>
            <a:lstStyle/>
            <a:p>
              <a:pPr algn="ctr" defTabSz="444489">
                <a:lnSpc>
                  <a:spcPct val="90000"/>
                </a:lnSpc>
                <a:spcAft>
                  <a:spcPct val="35000"/>
                </a:spcAft>
              </a:pPr>
              <a:r>
                <a:rPr lang="en-US" sz="1400" b="1" dirty="0">
                  <a:ea typeface="Dosis" charset="0"/>
                  <a:cs typeface="Dosis" charset="0"/>
                </a:rPr>
                <a:t>Risk Reduction</a:t>
              </a:r>
              <a:endParaRPr lang="it-IT" sz="1400" b="1" dirty="0">
                <a:ea typeface="Dosis" charset="0"/>
                <a:cs typeface="Dosis" charset="0"/>
              </a:endParaRPr>
            </a:p>
          </p:txBody>
        </p:sp>
        <p:sp>
          <p:nvSpPr>
            <p:cNvPr id="71" name="Freeform 70"/>
            <p:cNvSpPr/>
            <p:nvPr/>
          </p:nvSpPr>
          <p:spPr>
            <a:xfrm>
              <a:off x="8716092" y="3093584"/>
              <a:ext cx="961308" cy="480655"/>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rgbClr val="00B0F0"/>
            </a:solidFill>
            <a:ln w="19050">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428" tIns="20428" rIns="20428" bIns="20428" numCol="1" spcCol="1270" anchor="ctr" anchorCtr="0">
              <a:noAutofit/>
            </a:bodyPr>
            <a:lstStyle/>
            <a:p>
              <a:pPr algn="ctr" defTabSz="444489">
                <a:lnSpc>
                  <a:spcPct val="90000"/>
                </a:lnSpc>
                <a:spcAft>
                  <a:spcPct val="35000"/>
                </a:spcAft>
              </a:pPr>
              <a:r>
                <a:rPr lang="en-US" sz="1200" b="1" dirty="0">
                  <a:ea typeface="Dosis" charset="0"/>
                  <a:cs typeface="Dosis" charset="0"/>
                </a:rPr>
                <a:t>Re-claim &amp; right-size</a:t>
              </a:r>
            </a:p>
          </p:txBody>
        </p:sp>
        <p:cxnSp>
          <p:nvCxnSpPr>
            <p:cNvPr id="82" name="Straight Connector 81"/>
            <p:cNvCxnSpPr/>
            <p:nvPr/>
          </p:nvCxnSpPr>
          <p:spPr bwMode="auto">
            <a:xfrm flipV="1">
              <a:off x="8411292" y="5150984"/>
              <a:ext cx="381000" cy="304800"/>
            </a:xfrm>
            <a:prstGeom prst="line">
              <a:avLst/>
            </a:prstGeom>
            <a:noFill/>
            <a:ln w="19050">
              <a:solidFill>
                <a:schemeClr val="tx1"/>
              </a:solidFill>
              <a:miter lim="800000"/>
              <a:headEnd/>
              <a:tailEnd/>
            </a:ln>
            <a:effectLst/>
          </p:spPr>
        </p:cxnSp>
        <p:sp>
          <p:nvSpPr>
            <p:cNvPr id="84" name="Freeform 83"/>
            <p:cNvSpPr/>
            <p:nvPr/>
          </p:nvSpPr>
          <p:spPr>
            <a:xfrm>
              <a:off x="8716092" y="4922384"/>
              <a:ext cx="961308" cy="480655"/>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rgbClr val="00B0F0"/>
            </a:solidFill>
            <a:ln w="19050">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428" tIns="20428" rIns="20428" bIns="20428" numCol="1" spcCol="1270" anchor="ctr" anchorCtr="0">
              <a:noAutofit/>
            </a:bodyPr>
            <a:lstStyle/>
            <a:p>
              <a:pPr algn="ctr" defTabSz="444489">
                <a:lnSpc>
                  <a:spcPct val="90000"/>
                </a:lnSpc>
                <a:spcAft>
                  <a:spcPct val="35000"/>
                </a:spcAft>
              </a:pPr>
              <a:r>
                <a:rPr lang="en-US" sz="1200" b="1" dirty="0">
                  <a:ea typeface="Dosis" charset="0"/>
                  <a:cs typeface="Dosis" charset="0"/>
                </a:rPr>
                <a:t>Find capacity shortages</a:t>
              </a:r>
              <a:endParaRPr lang="it-IT" sz="1200" b="1" dirty="0">
                <a:ea typeface="Dosis" charset="0"/>
                <a:cs typeface="Dosis" charset="0"/>
              </a:endParaRPr>
            </a:p>
          </p:txBody>
        </p:sp>
      </p:grpSp>
      <p:cxnSp>
        <p:nvCxnSpPr>
          <p:cNvPr id="88" name="Straight Connector 87"/>
          <p:cNvCxnSpPr/>
          <p:nvPr/>
        </p:nvCxnSpPr>
        <p:spPr bwMode="auto">
          <a:xfrm flipV="1">
            <a:off x="6871448" y="2031271"/>
            <a:ext cx="549245" cy="1913961"/>
          </a:xfrm>
          <a:prstGeom prst="line">
            <a:avLst/>
          </a:prstGeom>
          <a:noFill/>
          <a:ln w="19050">
            <a:solidFill>
              <a:schemeClr val="tx1"/>
            </a:solidFill>
            <a:miter lim="800000"/>
            <a:headEnd/>
            <a:tailEnd/>
          </a:ln>
          <a:effectLst/>
        </p:spPr>
      </p:cxnSp>
      <p:sp>
        <p:nvSpPr>
          <p:cNvPr id="89" name="Freeform 88"/>
          <p:cNvSpPr/>
          <p:nvPr/>
        </p:nvSpPr>
        <p:spPr>
          <a:xfrm>
            <a:off x="7420692" y="1802669"/>
            <a:ext cx="961308" cy="480655"/>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rgbClr val="00B0F0"/>
          </a:solidFill>
          <a:ln w="19050">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428" tIns="20428" rIns="20428" bIns="20428" numCol="1" spcCol="1270" anchor="ctr" anchorCtr="0">
            <a:noAutofit/>
          </a:bodyPr>
          <a:lstStyle/>
          <a:p>
            <a:pPr algn="ctr" defTabSz="444489">
              <a:lnSpc>
                <a:spcPct val="90000"/>
              </a:lnSpc>
              <a:spcAft>
                <a:spcPct val="35000"/>
              </a:spcAft>
            </a:pPr>
            <a:r>
              <a:rPr lang="en-US" sz="1400" b="1" dirty="0">
                <a:ea typeface="Dosis" charset="0"/>
                <a:cs typeface="Dosis" charset="0"/>
              </a:rPr>
              <a:t>Visibility</a:t>
            </a:r>
            <a:endParaRPr lang="it-IT" sz="1400" b="1" dirty="0">
              <a:ea typeface="Dosis" charset="0"/>
              <a:cs typeface="Dosis" charset="0"/>
            </a:endParaRPr>
          </a:p>
        </p:txBody>
      </p:sp>
      <p:sp>
        <p:nvSpPr>
          <p:cNvPr id="94" name="Freeform 93"/>
          <p:cNvSpPr/>
          <p:nvPr/>
        </p:nvSpPr>
        <p:spPr>
          <a:xfrm>
            <a:off x="8703488" y="1204052"/>
            <a:ext cx="961308" cy="480655"/>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rgbClr val="00B0F0"/>
          </a:solidFill>
          <a:ln w="19050">
            <a:solidFill>
              <a:schemeClr val="tx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428" tIns="20428" rIns="20428" bIns="20428" numCol="1" spcCol="1270" anchor="ctr" anchorCtr="0">
            <a:noAutofit/>
          </a:bodyPr>
          <a:lstStyle/>
          <a:p>
            <a:pPr algn="ctr" defTabSz="444489">
              <a:lnSpc>
                <a:spcPct val="90000"/>
              </a:lnSpc>
              <a:spcAft>
                <a:spcPct val="35000"/>
              </a:spcAft>
            </a:pPr>
            <a:r>
              <a:rPr lang="en-US" sz="1200" b="1" dirty="0">
                <a:ea typeface="Dosis" charset="0"/>
                <a:cs typeface="Dosis" charset="0"/>
              </a:rPr>
              <a:t>Infrastructure capacity</a:t>
            </a:r>
            <a:endParaRPr lang="it-IT" sz="1200" b="1" dirty="0">
              <a:ea typeface="Dosis" charset="0"/>
              <a:cs typeface="Dosis" charset="0"/>
            </a:endParaRPr>
          </a:p>
        </p:txBody>
      </p:sp>
      <p:grpSp>
        <p:nvGrpSpPr>
          <p:cNvPr id="8" name="Group 7">
            <a:extLst>
              <a:ext uri="{FF2B5EF4-FFF2-40B4-BE49-F238E27FC236}">
                <a16:creationId xmlns:a16="http://schemas.microsoft.com/office/drawing/2014/main" id="{4DC4E945-A315-421F-BC5C-A21EAE8BF3B1}"/>
              </a:ext>
            </a:extLst>
          </p:cNvPr>
          <p:cNvGrpSpPr/>
          <p:nvPr/>
        </p:nvGrpSpPr>
        <p:grpSpPr>
          <a:xfrm>
            <a:off x="10154876" y="2722773"/>
            <a:ext cx="1726463" cy="396972"/>
            <a:chOff x="10154876" y="2722773"/>
            <a:chExt cx="1726463" cy="396972"/>
          </a:xfrm>
        </p:grpSpPr>
        <p:sp>
          <p:nvSpPr>
            <p:cNvPr id="4" name="Rounded Rectangle 3"/>
            <p:cNvSpPr/>
            <p:nvPr/>
          </p:nvSpPr>
          <p:spPr>
            <a:xfrm>
              <a:off x="10154876" y="2722773"/>
              <a:ext cx="1305604" cy="396972"/>
            </a:xfrm>
            <a:prstGeom prst="roundRect">
              <a:avLst>
                <a:gd name="adj" fmla="val 9968"/>
              </a:avLst>
            </a:prstGeom>
            <a:solidFill>
              <a:srgbClr val="00B0F0"/>
            </a:solidFill>
            <a:ln w="19050">
              <a:no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428" tIns="20428" rIns="20428" bIns="20428" numCol="1" spcCol="1270" anchor="ctr" anchorCtr="0">
              <a:noAutofit/>
            </a:bodyPr>
            <a:lstStyle/>
            <a:p>
              <a:pPr algn="ctr" defTabSz="444489">
                <a:lnSpc>
                  <a:spcPct val="90000"/>
                </a:lnSpc>
                <a:spcAft>
                  <a:spcPct val="35000"/>
                </a:spcAft>
              </a:pPr>
              <a:r>
                <a:rPr lang="en-US" sz="1400" b="1" dirty="0">
                  <a:ea typeface="Dosis" charset="0"/>
                  <a:cs typeface="Dosis" charset="0"/>
                </a:rPr>
                <a:t>Infrastructure</a:t>
              </a:r>
            </a:p>
          </p:txBody>
        </p:sp>
        <p:sp>
          <p:nvSpPr>
            <p:cNvPr id="156" name="Freeform 206"/>
            <p:cNvSpPr>
              <a:spLocks/>
            </p:cNvSpPr>
            <p:nvPr/>
          </p:nvSpPr>
          <p:spPr bwMode="auto">
            <a:xfrm>
              <a:off x="11576540" y="3049834"/>
              <a:ext cx="304799" cy="24383"/>
            </a:xfrm>
            <a:custGeom>
              <a:avLst/>
              <a:gdLst>
                <a:gd name="T0" fmla="*/ 291 w 298"/>
                <a:gd name="T1" fmla="*/ 15 h 15"/>
                <a:gd name="T2" fmla="*/ 7 w 298"/>
                <a:gd name="T3" fmla="*/ 15 h 15"/>
                <a:gd name="T4" fmla="*/ 0 w 298"/>
                <a:gd name="T5" fmla="*/ 7 h 15"/>
                <a:gd name="T6" fmla="*/ 7 w 298"/>
                <a:gd name="T7" fmla="*/ 0 h 15"/>
                <a:gd name="T8" fmla="*/ 291 w 298"/>
                <a:gd name="T9" fmla="*/ 0 h 15"/>
                <a:gd name="T10" fmla="*/ 298 w 298"/>
                <a:gd name="T11" fmla="*/ 7 h 15"/>
                <a:gd name="T12" fmla="*/ 291 w 2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98" h="15">
                  <a:moveTo>
                    <a:pt x="291" y="15"/>
                  </a:moveTo>
                  <a:cubicBezTo>
                    <a:pt x="7" y="15"/>
                    <a:pt x="7" y="15"/>
                    <a:pt x="7" y="15"/>
                  </a:cubicBezTo>
                  <a:cubicBezTo>
                    <a:pt x="3" y="15"/>
                    <a:pt x="0" y="11"/>
                    <a:pt x="0" y="7"/>
                  </a:cubicBezTo>
                  <a:cubicBezTo>
                    <a:pt x="0" y="3"/>
                    <a:pt x="3" y="0"/>
                    <a:pt x="7" y="0"/>
                  </a:cubicBezTo>
                  <a:cubicBezTo>
                    <a:pt x="291" y="0"/>
                    <a:pt x="291" y="0"/>
                    <a:pt x="291" y="0"/>
                  </a:cubicBezTo>
                  <a:cubicBezTo>
                    <a:pt x="295" y="0"/>
                    <a:pt x="298" y="3"/>
                    <a:pt x="298" y="7"/>
                  </a:cubicBezTo>
                  <a:cubicBezTo>
                    <a:pt x="298" y="11"/>
                    <a:pt x="295" y="15"/>
                    <a:pt x="291"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57" name="Freeform 208"/>
            <p:cNvSpPr>
              <a:spLocks noEditPoints="1"/>
            </p:cNvSpPr>
            <p:nvPr/>
          </p:nvSpPr>
          <p:spPr bwMode="auto">
            <a:xfrm>
              <a:off x="11785890" y="2768300"/>
              <a:ext cx="64972" cy="259880"/>
            </a:xfrm>
            <a:custGeom>
              <a:avLst/>
              <a:gdLst>
                <a:gd name="T0" fmla="*/ 24 w 46"/>
                <a:gd name="T1" fmla="*/ 196 h 196"/>
                <a:gd name="T2" fmla="*/ 22 w 46"/>
                <a:gd name="T3" fmla="*/ 196 h 196"/>
                <a:gd name="T4" fmla="*/ 0 w 46"/>
                <a:gd name="T5" fmla="*/ 174 h 196"/>
                <a:gd name="T6" fmla="*/ 0 w 46"/>
                <a:gd name="T7" fmla="*/ 22 h 196"/>
                <a:gd name="T8" fmla="*/ 22 w 46"/>
                <a:gd name="T9" fmla="*/ 0 h 196"/>
                <a:gd name="T10" fmla="*/ 24 w 46"/>
                <a:gd name="T11" fmla="*/ 0 h 196"/>
                <a:gd name="T12" fmla="*/ 46 w 46"/>
                <a:gd name="T13" fmla="*/ 22 h 196"/>
                <a:gd name="T14" fmla="*/ 46 w 46"/>
                <a:gd name="T15" fmla="*/ 174 h 196"/>
                <a:gd name="T16" fmla="*/ 24 w 46"/>
                <a:gd name="T17" fmla="*/ 196 h 196"/>
                <a:gd name="T18" fmla="*/ 22 w 46"/>
                <a:gd name="T19" fmla="*/ 14 h 196"/>
                <a:gd name="T20" fmla="*/ 15 w 46"/>
                <a:gd name="T21" fmla="*/ 22 h 196"/>
                <a:gd name="T22" fmla="*/ 15 w 46"/>
                <a:gd name="T23" fmla="*/ 174 h 196"/>
                <a:gd name="T24" fmla="*/ 22 w 46"/>
                <a:gd name="T25" fmla="*/ 182 h 196"/>
                <a:gd name="T26" fmla="*/ 24 w 46"/>
                <a:gd name="T27" fmla="*/ 182 h 196"/>
                <a:gd name="T28" fmla="*/ 31 w 46"/>
                <a:gd name="T29" fmla="*/ 174 h 196"/>
                <a:gd name="T30" fmla="*/ 31 w 46"/>
                <a:gd name="T31" fmla="*/ 22 h 196"/>
                <a:gd name="T32" fmla="*/ 24 w 46"/>
                <a:gd name="T33" fmla="*/ 14 h 196"/>
                <a:gd name="T34" fmla="*/ 22 w 46"/>
                <a:gd name="T35" fmla="*/ 1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96">
                  <a:moveTo>
                    <a:pt x="24" y="196"/>
                  </a:moveTo>
                  <a:cubicBezTo>
                    <a:pt x="22" y="196"/>
                    <a:pt x="22" y="196"/>
                    <a:pt x="22" y="196"/>
                  </a:cubicBezTo>
                  <a:cubicBezTo>
                    <a:pt x="10" y="196"/>
                    <a:pt x="0" y="187"/>
                    <a:pt x="0" y="174"/>
                  </a:cubicBezTo>
                  <a:cubicBezTo>
                    <a:pt x="0" y="22"/>
                    <a:pt x="0" y="22"/>
                    <a:pt x="0" y="22"/>
                  </a:cubicBezTo>
                  <a:cubicBezTo>
                    <a:pt x="0" y="10"/>
                    <a:pt x="10" y="0"/>
                    <a:pt x="22" y="0"/>
                  </a:cubicBezTo>
                  <a:cubicBezTo>
                    <a:pt x="24" y="0"/>
                    <a:pt x="24" y="0"/>
                    <a:pt x="24" y="0"/>
                  </a:cubicBezTo>
                  <a:cubicBezTo>
                    <a:pt x="36" y="0"/>
                    <a:pt x="46" y="10"/>
                    <a:pt x="46" y="22"/>
                  </a:cubicBezTo>
                  <a:cubicBezTo>
                    <a:pt x="46" y="174"/>
                    <a:pt x="46" y="174"/>
                    <a:pt x="46" y="174"/>
                  </a:cubicBezTo>
                  <a:cubicBezTo>
                    <a:pt x="46" y="187"/>
                    <a:pt x="36" y="196"/>
                    <a:pt x="24" y="196"/>
                  </a:cubicBezTo>
                  <a:close/>
                  <a:moveTo>
                    <a:pt x="22" y="14"/>
                  </a:moveTo>
                  <a:cubicBezTo>
                    <a:pt x="18" y="14"/>
                    <a:pt x="15" y="18"/>
                    <a:pt x="15" y="22"/>
                  </a:cubicBezTo>
                  <a:cubicBezTo>
                    <a:pt x="15" y="174"/>
                    <a:pt x="15" y="174"/>
                    <a:pt x="15" y="174"/>
                  </a:cubicBezTo>
                  <a:cubicBezTo>
                    <a:pt x="15" y="178"/>
                    <a:pt x="18" y="182"/>
                    <a:pt x="22" y="182"/>
                  </a:cubicBezTo>
                  <a:cubicBezTo>
                    <a:pt x="24" y="182"/>
                    <a:pt x="24" y="182"/>
                    <a:pt x="24" y="182"/>
                  </a:cubicBezTo>
                  <a:cubicBezTo>
                    <a:pt x="28" y="182"/>
                    <a:pt x="31" y="178"/>
                    <a:pt x="31" y="174"/>
                  </a:cubicBezTo>
                  <a:cubicBezTo>
                    <a:pt x="31" y="22"/>
                    <a:pt x="31" y="22"/>
                    <a:pt x="31" y="22"/>
                  </a:cubicBezTo>
                  <a:cubicBezTo>
                    <a:pt x="31" y="18"/>
                    <a:pt x="28" y="14"/>
                    <a:pt x="24" y="14"/>
                  </a:cubicBezTo>
                  <a:lnTo>
                    <a:pt x="22" y="1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58" name="Freeform 209"/>
            <p:cNvSpPr>
              <a:spLocks noEditPoints="1"/>
            </p:cNvSpPr>
            <p:nvPr/>
          </p:nvSpPr>
          <p:spPr bwMode="auto">
            <a:xfrm>
              <a:off x="11692042" y="2833268"/>
              <a:ext cx="64972" cy="194912"/>
            </a:xfrm>
            <a:custGeom>
              <a:avLst/>
              <a:gdLst>
                <a:gd name="T0" fmla="*/ 24 w 46"/>
                <a:gd name="T1" fmla="*/ 149 h 149"/>
                <a:gd name="T2" fmla="*/ 22 w 46"/>
                <a:gd name="T3" fmla="*/ 149 h 149"/>
                <a:gd name="T4" fmla="*/ 0 w 46"/>
                <a:gd name="T5" fmla="*/ 127 h 149"/>
                <a:gd name="T6" fmla="*/ 0 w 46"/>
                <a:gd name="T7" fmla="*/ 21 h 149"/>
                <a:gd name="T8" fmla="*/ 22 w 46"/>
                <a:gd name="T9" fmla="*/ 0 h 149"/>
                <a:gd name="T10" fmla="*/ 24 w 46"/>
                <a:gd name="T11" fmla="*/ 0 h 149"/>
                <a:gd name="T12" fmla="*/ 46 w 46"/>
                <a:gd name="T13" fmla="*/ 21 h 149"/>
                <a:gd name="T14" fmla="*/ 46 w 46"/>
                <a:gd name="T15" fmla="*/ 127 h 149"/>
                <a:gd name="T16" fmla="*/ 24 w 46"/>
                <a:gd name="T17" fmla="*/ 149 h 149"/>
                <a:gd name="T18" fmla="*/ 22 w 46"/>
                <a:gd name="T19" fmla="*/ 14 h 149"/>
                <a:gd name="T20" fmla="*/ 15 w 46"/>
                <a:gd name="T21" fmla="*/ 21 h 149"/>
                <a:gd name="T22" fmla="*/ 15 w 46"/>
                <a:gd name="T23" fmla="*/ 127 h 149"/>
                <a:gd name="T24" fmla="*/ 22 w 46"/>
                <a:gd name="T25" fmla="*/ 135 h 149"/>
                <a:gd name="T26" fmla="*/ 24 w 46"/>
                <a:gd name="T27" fmla="*/ 135 h 149"/>
                <a:gd name="T28" fmla="*/ 31 w 46"/>
                <a:gd name="T29" fmla="*/ 127 h 149"/>
                <a:gd name="T30" fmla="*/ 31 w 46"/>
                <a:gd name="T31" fmla="*/ 21 h 149"/>
                <a:gd name="T32" fmla="*/ 24 w 46"/>
                <a:gd name="T33" fmla="*/ 14 h 149"/>
                <a:gd name="T34" fmla="*/ 22 w 46"/>
                <a:gd name="T35"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49">
                  <a:moveTo>
                    <a:pt x="24" y="149"/>
                  </a:moveTo>
                  <a:cubicBezTo>
                    <a:pt x="22" y="149"/>
                    <a:pt x="22" y="149"/>
                    <a:pt x="22" y="149"/>
                  </a:cubicBezTo>
                  <a:cubicBezTo>
                    <a:pt x="10" y="149"/>
                    <a:pt x="0" y="140"/>
                    <a:pt x="0" y="127"/>
                  </a:cubicBezTo>
                  <a:cubicBezTo>
                    <a:pt x="0" y="21"/>
                    <a:pt x="0" y="21"/>
                    <a:pt x="0" y="21"/>
                  </a:cubicBezTo>
                  <a:cubicBezTo>
                    <a:pt x="0" y="9"/>
                    <a:pt x="10" y="0"/>
                    <a:pt x="22" y="0"/>
                  </a:cubicBezTo>
                  <a:cubicBezTo>
                    <a:pt x="24" y="0"/>
                    <a:pt x="24" y="0"/>
                    <a:pt x="24" y="0"/>
                  </a:cubicBezTo>
                  <a:cubicBezTo>
                    <a:pt x="36" y="0"/>
                    <a:pt x="46" y="9"/>
                    <a:pt x="46" y="21"/>
                  </a:cubicBezTo>
                  <a:cubicBezTo>
                    <a:pt x="46" y="127"/>
                    <a:pt x="46" y="127"/>
                    <a:pt x="46" y="127"/>
                  </a:cubicBezTo>
                  <a:cubicBezTo>
                    <a:pt x="46" y="140"/>
                    <a:pt x="36" y="149"/>
                    <a:pt x="24" y="149"/>
                  </a:cubicBezTo>
                  <a:close/>
                  <a:moveTo>
                    <a:pt x="22" y="14"/>
                  </a:moveTo>
                  <a:cubicBezTo>
                    <a:pt x="18" y="14"/>
                    <a:pt x="15" y="17"/>
                    <a:pt x="15" y="21"/>
                  </a:cubicBezTo>
                  <a:cubicBezTo>
                    <a:pt x="15" y="127"/>
                    <a:pt x="15" y="127"/>
                    <a:pt x="15" y="127"/>
                  </a:cubicBezTo>
                  <a:cubicBezTo>
                    <a:pt x="15" y="131"/>
                    <a:pt x="18" y="135"/>
                    <a:pt x="22" y="135"/>
                  </a:cubicBezTo>
                  <a:cubicBezTo>
                    <a:pt x="24" y="135"/>
                    <a:pt x="24" y="135"/>
                    <a:pt x="24" y="135"/>
                  </a:cubicBezTo>
                  <a:cubicBezTo>
                    <a:pt x="28" y="135"/>
                    <a:pt x="31" y="131"/>
                    <a:pt x="31" y="127"/>
                  </a:cubicBezTo>
                  <a:cubicBezTo>
                    <a:pt x="31" y="21"/>
                    <a:pt x="31" y="21"/>
                    <a:pt x="31" y="21"/>
                  </a:cubicBezTo>
                  <a:cubicBezTo>
                    <a:pt x="31" y="17"/>
                    <a:pt x="28" y="14"/>
                    <a:pt x="24" y="14"/>
                  </a:cubicBezTo>
                  <a:lnTo>
                    <a:pt x="22" y="1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59" name="Freeform 210"/>
            <p:cNvSpPr>
              <a:spLocks noEditPoints="1"/>
            </p:cNvSpPr>
            <p:nvPr/>
          </p:nvSpPr>
          <p:spPr bwMode="auto">
            <a:xfrm>
              <a:off x="11598199" y="2883802"/>
              <a:ext cx="64972" cy="144378"/>
            </a:xfrm>
            <a:custGeom>
              <a:avLst/>
              <a:gdLst>
                <a:gd name="T0" fmla="*/ 24 w 46"/>
                <a:gd name="T1" fmla="*/ 107 h 107"/>
                <a:gd name="T2" fmla="*/ 22 w 46"/>
                <a:gd name="T3" fmla="*/ 107 h 107"/>
                <a:gd name="T4" fmla="*/ 0 w 46"/>
                <a:gd name="T5" fmla="*/ 85 h 107"/>
                <a:gd name="T6" fmla="*/ 0 w 46"/>
                <a:gd name="T7" fmla="*/ 22 h 107"/>
                <a:gd name="T8" fmla="*/ 22 w 46"/>
                <a:gd name="T9" fmla="*/ 0 h 107"/>
                <a:gd name="T10" fmla="*/ 24 w 46"/>
                <a:gd name="T11" fmla="*/ 0 h 107"/>
                <a:gd name="T12" fmla="*/ 46 w 46"/>
                <a:gd name="T13" fmla="*/ 22 h 107"/>
                <a:gd name="T14" fmla="*/ 46 w 46"/>
                <a:gd name="T15" fmla="*/ 85 h 107"/>
                <a:gd name="T16" fmla="*/ 24 w 46"/>
                <a:gd name="T17" fmla="*/ 107 h 107"/>
                <a:gd name="T18" fmla="*/ 22 w 46"/>
                <a:gd name="T19" fmla="*/ 15 h 107"/>
                <a:gd name="T20" fmla="*/ 15 w 46"/>
                <a:gd name="T21" fmla="*/ 22 h 107"/>
                <a:gd name="T22" fmla="*/ 15 w 46"/>
                <a:gd name="T23" fmla="*/ 85 h 107"/>
                <a:gd name="T24" fmla="*/ 22 w 46"/>
                <a:gd name="T25" fmla="*/ 93 h 107"/>
                <a:gd name="T26" fmla="*/ 24 w 46"/>
                <a:gd name="T27" fmla="*/ 93 h 107"/>
                <a:gd name="T28" fmla="*/ 31 w 46"/>
                <a:gd name="T29" fmla="*/ 85 h 107"/>
                <a:gd name="T30" fmla="*/ 31 w 46"/>
                <a:gd name="T31" fmla="*/ 22 h 107"/>
                <a:gd name="T32" fmla="*/ 24 w 46"/>
                <a:gd name="T33" fmla="*/ 15 h 107"/>
                <a:gd name="T34" fmla="*/ 22 w 46"/>
                <a:gd name="T35" fmla="*/ 1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07">
                  <a:moveTo>
                    <a:pt x="24" y="107"/>
                  </a:moveTo>
                  <a:cubicBezTo>
                    <a:pt x="22" y="107"/>
                    <a:pt x="22" y="107"/>
                    <a:pt x="22" y="107"/>
                  </a:cubicBezTo>
                  <a:cubicBezTo>
                    <a:pt x="10" y="107"/>
                    <a:pt x="0" y="98"/>
                    <a:pt x="0" y="85"/>
                  </a:cubicBezTo>
                  <a:cubicBezTo>
                    <a:pt x="0" y="22"/>
                    <a:pt x="0" y="22"/>
                    <a:pt x="0" y="22"/>
                  </a:cubicBezTo>
                  <a:cubicBezTo>
                    <a:pt x="0" y="10"/>
                    <a:pt x="10" y="0"/>
                    <a:pt x="22" y="0"/>
                  </a:cubicBezTo>
                  <a:cubicBezTo>
                    <a:pt x="24" y="0"/>
                    <a:pt x="24" y="0"/>
                    <a:pt x="24" y="0"/>
                  </a:cubicBezTo>
                  <a:cubicBezTo>
                    <a:pt x="36" y="0"/>
                    <a:pt x="46" y="10"/>
                    <a:pt x="46" y="22"/>
                  </a:cubicBezTo>
                  <a:cubicBezTo>
                    <a:pt x="46" y="85"/>
                    <a:pt x="46" y="85"/>
                    <a:pt x="46" y="85"/>
                  </a:cubicBezTo>
                  <a:cubicBezTo>
                    <a:pt x="46" y="98"/>
                    <a:pt x="36" y="107"/>
                    <a:pt x="24" y="107"/>
                  </a:cubicBezTo>
                  <a:close/>
                  <a:moveTo>
                    <a:pt x="22" y="15"/>
                  </a:moveTo>
                  <a:cubicBezTo>
                    <a:pt x="18" y="15"/>
                    <a:pt x="15" y="18"/>
                    <a:pt x="15" y="22"/>
                  </a:cubicBezTo>
                  <a:cubicBezTo>
                    <a:pt x="15" y="85"/>
                    <a:pt x="15" y="85"/>
                    <a:pt x="15" y="85"/>
                  </a:cubicBezTo>
                  <a:cubicBezTo>
                    <a:pt x="15" y="89"/>
                    <a:pt x="18" y="93"/>
                    <a:pt x="22" y="93"/>
                  </a:cubicBezTo>
                  <a:cubicBezTo>
                    <a:pt x="24" y="93"/>
                    <a:pt x="24" y="93"/>
                    <a:pt x="24" y="93"/>
                  </a:cubicBezTo>
                  <a:cubicBezTo>
                    <a:pt x="28" y="93"/>
                    <a:pt x="31" y="89"/>
                    <a:pt x="31" y="85"/>
                  </a:cubicBezTo>
                  <a:cubicBezTo>
                    <a:pt x="31" y="22"/>
                    <a:pt x="31" y="22"/>
                    <a:pt x="31" y="22"/>
                  </a:cubicBezTo>
                  <a:cubicBezTo>
                    <a:pt x="31" y="18"/>
                    <a:pt x="28" y="15"/>
                    <a:pt x="24" y="15"/>
                  </a:cubicBezTo>
                  <a:lnTo>
                    <a:pt x="22" y="15"/>
                  </a:lnTo>
                  <a:close/>
                </a:path>
              </a:pathLst>
            </a:custGeom>
            <a:solidFill>
              <a:schemeClr val="tx1"/>
            </a:solidFill>
            <a:ln w="19050">
              <a:noFill/>
              <a:round/>
              <a:headEnd/>
              <a:tailEnd/>
            </a:ln>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55" name="Rectangle 154"/>
            <p:cNvSpPr/>
            <p:nvPr/>
          </p:nvSpPr>
          <p:spPr>
            <a:xfrm>
              <a:off x="11612396" y="2902165"/>
              <a:ext cx="36576" cy="12192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cxnSp>
        <p:nvCxnSpPr>
          <p:cNvPr id="68" name="Straight Connector 67"/>
          <p:cNvCxnSpPr/>
          <p:nvPr/>
        </p:nvCxnSpPr>
        <p:spPr bwMode="auto">
          <a:xfrm>
            <a:off x="8411292" y="3931783"/>
            <a:ext cx="304800" cy="0"/>
          </a:xfrm>
          <a:prstGeom prst="line">
            <a:avLst/>
          </a:prstGeom>
          <a:noFill/>
          <a:ln w="19050">
            <a:solidFill>
              <a:schemeClr val="tx1"/>
            </a:solidFill>
            <a:miter lim="800000"/>
            <a:headEnd/>
            <a:tailEnd/>
          </a:ln>
          <a:effectLst/>
        </p:spPr>
      </p:cxnSp>
      <p:grpSp>
        <p:nvGrpSpPr>
          <p:cNvPr id="33" name="Group 32">
            <a:extLst>
              <a:ext uri="{FF2B5EF4-FFF2-40B4-BE49-F238E27FC236}">
                <a16:creationId xmlns:a16="http://schemas.microsoft.com/office/drawing/2014/main" id="{0D59A180-D778-4EF3-9AA4-0757574CAE28}"/>
              </a:ext>
            </a:extLst>
          </p:cNvPr>
          <p:cNvGrpSpPr/>
          <p:nvPr/>
        </p:nvGrpSpPr>
        <p:grpSpPr>
          <a:xfrm>
            <a:off x="393715" y="762000"/>
            <a:ext cx="11450727" cy="5250639"/>
            <a:chOff x="393715" y="762000"/>
            <a:chExt cx="11450727" cy="5250639"/>
          </a:xfrm>
        </p:grpSpPr>
        <p:sp>
          <p:nvSpPr>
            <p:cNvPr id="2" name="TextBox 1"/>
            <p:cNvSpPr txBox="1"/>
            <p:nvPr/>
          </p:nvSpPr>
          <p:spPr>
            <a:xfrm>
              <a:off x="393715" y="762000"/>
              <a:ext cx="1896053" cy="2247154"/>
            </a:xfrm>
            <a:prstGeom prst="rect">
              <a:avLst/>
            </a:prstGeom>
            <a:noFill/>
          </p:spPr>
          <p:txBody>
            <a:bodyPr wrap="square" rtlCol="0">
              <a:spAutoFit/>
            </a:bodyPr>
            <a:lstStyle/>
            <a:p>
              <a:pPr marL="241294" indent="-241294"/>
              <a:r>
                <a:rPr lang="en-US" sz="2133" b="1" dirty="0">
                  <a:latin typeface="+mn-lt"/>
                </a:rPr>
                <a:t>Service data</a:t>
              </a:r>
            </a:p>
            <a:p>
              <a:pPr marL="241294" indent="-241294">
                <a:buFont typeface="Arial" charset="0"/>
                <a:buChar char="•"/>
              </a:pPr>
              <a:r>
                <a:rPr lang="en-US" sz="1467" dirty="0">
                  <a:latin typeface="+mn-lt"/>
                </a:rPr>
                <a:t># of web hits</a:t>
              </a:r>
            </a:p>
            <a:p>
              <a:pPr marL="241294" indent="-241294">
                <a:buFont typeface="Arial" charset="0"/>
                <a:buChar char="•"/>
              </a:pPr>
              <a:r>
                <a:rPr lang="en-US" sz="1467" dirty="0">
                  <a:latin typeface="+mn-lt"/>
                </a:rPr>
                <a:t>API </a:t>
              </a:r>
              <a:r>
                <a:rPr lang="en-US" sz="1467" dirty="0" err="1">
                  <a:latin typeface="+mn-lt"/>
                </a:rPr>
                <a:t>Resp.times</a:t>
              </a:r>
              <a:endParaRPr lang="en-US" sz="1467" dirty="0">
                <a:latin typeface="+mn-lt"/>
              </a:endParaRPr>
            </a:p>
            <a:p>
              <a:pPr marL="241294" indent="-241294">
                <a:buFont typeface="Arial" charset="0"/>
                <a:buChar char="•"/>
              </a:pPr>
              <a:r>
                <a:rPr lang="en-US" sz="1467" dirty="0">
                  <a:latin typeface="+mn-lt"/>
                </a:rPr>
                <a:t># of transactions</a:t>
              </a:r>
            </a:p>
            <a:p>
              <a:pPr marL="241294" indent="-241294">
                <a:buFont typeface="Arial" charset="0"/>
                <a:buChar char="•"/>
              </a:pPr>
              <a:r>
                <a:rPr lang="en-US" sz="1467" dirty="0">
                  <a:latin typeface="+mn-lt"/>
                </a:rPr>
                <a:t># of users</a:t>
              </a:r>
            </a:p>
            <a:p>
              <a:pPr marL="241294" indent="-241294">
                <a:buFont typeface="Arial" charset="0"/>
                <a:buChar char="•"/>
              </a:pPr>
              <a:r>
                <a:rPr lang="en-US" sz="1467" i="1" dirty="0">
                  <a:latin typeface="+mn-lt"/>
                </a:rPr>
                <a:t>Service-to-resource</a:t>
              </a:r>
              <a:r>
                <a:rPr lang="en-US" sz="1467" dirty="0">
                  <a:latin typeface="+mn-lt"/>
                </a:rPr>
                <a:t> relationships</a:t>
              </a:r>
            </a:p>
            <a:p>
              <a:pPr marL="241294" indent="-241294">
                <a:buFont typeface="Arial" charset="0"/>
                <a:buChar char="•"/>
              </a:pPr>
              <a:r>
                <a:rPr lang="en-US" sz="1467" dirty="0">
                  <a:latin typeface="+mn-lt"/>
                </a:rPr>
                <a:t>Service changes</a:t>
              </a:r>
            </a:p>
            <a:p>
              <a:pPr marL="380990" indent="-380990">
                <a:buFont typeface="Arial" charset="0"/>
                <a:buChar char="•"/>
              </a:pPr>
              <a:endParaRPr lang="en-US" sz="1600" dirty="0">
                <a:latin typeface="+mn-lt"/>
              </a:endParaRPr>
            </a:p>
          </p:txBody>
        </p:sp>
        <p:sp>
          <p:nvSpPr>
            <p:cNvPr id="64" name="Freeform 180"/>
            <p:cNvSpPr>
              <a:spLocks noEditPoints="1"/>
            </p:cNvSpPr>
            <p:nvPr/>
          </p:nvSpPr>
          <p:spPr bwMode="auto">
            <a:xfrm>
              <a:off x="2123779" y="863646"/>
              <a:ext cx="277978" cy="277978"/>
            </a:xfrm>
            <a:custGeom>
              <a:avLst/>
              <a:gdLst>
                <a:gd name="T0" fmla="*/ 105 w 209"/>
                <a:gd name="T1" fmla="*/ 208 h 208"/>
                <a:gd name="T2" fmla="*/ 0 w 209"/>
                <a:gd name="T3" fmla="*/ 104 h 208"/>
                <a:gd name="T4" fmla="*/ 105 w 209"/>
                <a:gd name="T5" fmla="*/ 0 h 208"/>
                <a:gd name="T6" fmla="*/ 209 w 209"/>
                <a:gd name="T7" fmla="*/ 104 h 208"/>
                <a:gd name="T8" fmla="*/ 105 w 209"/>
                <a:gd name="T9" fmla="*/ 208 h 208"/>
                <a:gd name="T10" fmla="*/ 105 w 209"/>
                <a:gd name="T11" fmla="*/ 14 h 208"/>
                <a:gd name="T12" fmla="*/ 15 w 209"/>
                <a:gd name="T13" fmla="*/ 104 h 208"/>
                <a:gd name="T14" fmla="*/ 105 w 209"/>
                <a:gd name="T15" fmla="*/ 194 h 208"/>
                <a:gd name="T16" fmla="*/ 194 w 209"/>
                <a:gd name="T17" fmla="*/ 104 h 208"/>
                <a:gd name="T18" fmla="*/ 105 w 209"/>
                <a:gd name="T19" fmla="*/ 1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8">
                  <a:moveTo>
                    <a:pt x="105" y="208"/>
                  </a:moveTo>
                  <a:cubicBezTo>
                    <a:pt x="47" y="208"/>
                    <a:pt x="0" y="161"/>
                    <a:pt x="0" y="104"/>
                  </a:cubicBezTo>
                  <a:cubicBezTo>
                    <a:pt x="0" y="46"/>
                    <a:pt x="47" y="0"/>
                    <a:pt x="105" y="0"/>
                  </a:cubicBezTo>
                  <a:cubicBezTo>
                    <a:pt x="162" y="0"/>
                    <a:pt x="209" y="46"/>
                    <a:pt x="209" y="104"/>
                  </a:cubicBezTo>
                  <a:cubicBezTo>
                    <a:pt x="209" y="161"/>
                    <a:pt x="162" y="208"/>
                    <a:pt x="105" y="208"/>
                  </a:cubicBezTo>
                  <a:close/>
                  <a:moveTo>
                    <a:pt x="105" y="14"/>
                  </a:moveTo>
                  <a:cubicBezTo>
                    <a:pt x="55" y="14"/>
                    <a:pt x="15" y="54"/>
                    <a:pt x="15" y="104"/>
                  </a:cubicBezTo>
                  <a:cubicBezTo>
                    <a:pt x="15" y="153"/>
                    <a:pt x="55" y="194"/>
                    <a:pt x="105" y="194"/>
                  </a:cubicBezTo>
                  <a:cubicBezTo>
                    <a:pt x="154" y="194"/>
                    <a:pt x="194" y="153"/>
                    <a:pt x="194" y="104"/>
                  </a:cubicBezTo>
                  <a:cubicBezTo>
                    <a:pt x="194" y="54"/>
                    <a:pt x="154" y="14"/>
                    <a:pt x="105"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65" name="Freeform 181"/>
            <p:cNvSpPr>
              <a:spLocks noEditPoints="1"/>
            </p:cNvSpPr>
            <p:nvPr/>
          </p:nvSpPr>
          <p:spPr bwMode="auto">
            <a:xfrm>
              <a:off x="2079888" y="819755"/>
              <a:ext cx="365760" cy="365760"/>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4 h 272"/>
                <a:gd name="T12" fmla="*/ 14 w 272"/>
                <a:gd name="T13" fmla="*/ 136 h 272"/>
                <a:gd name="T14" fmla="*/ 136 w 272"/>
                <a:gd name="T15" fmla="*/ 257 h 272"/>
                <a:gd name="T16" fmla="*/ 257 w 272"/>
                <a:gd name="T17" fmla="*/ 136 h 272"/>
                <a:gd name="T18" fmla="*/ 136 w 272"/>
                <a:gd name="T19" fmla="*/ 14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4"/>
                  </a:moveTo>
                  <a:cubicBezTo>
                    <a:pt x="69" y="14"/>
                    <a:pt x="14" y="69"/>
                    <a:pt x="14" y="136"/>
                  </a:cubicBezTo>
                  <a:cubicBezTo>
                    <a:pt x="14" y="203"/>
                    <a:pt x="69" y="257"/>
                    <a:pt x="136" y="257"/>
                  </a:cubicBezTo>
                  <a:cubicBezTo>
                    <a:pt x="203" y="257"/>
                    <a:pt x="257" y="203"/>
                    <a:pt x="257" y="136"/>
                  </a:cubicBezTo>
                  <a:cubicBezTo>
                    <a:pt x="257" y="69"/>
                    <a:pt x="203" y="14"/>
                    <a:pt x="136"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66" name="Freeform 182"/>
            <p:cNvSpPr>
              <a:spLocks noEditPoints="1"/>
            </p:cNvSpPr>
            <p:nvPr/>
          </p:nvSpPr>
          <p:spPr bwMode="auto">
            <a:xfrm>
              <a:off x="2182301" y="907537"/>
              <a:ext cx="160934" cy="182882"/>
            </a:xfrm>
            <a:custGeom>
              <a:avLst/>
              <a:gdLst>
                <a:gd name="T0" fmla="*/ 95 w 118"/>
                <a:gd name="T1" fmla="*/ 58 h 133"/>
                <a:gd name="T2" fmla="*/ 97 w 118"/>
                <a:gd name="T3" fmla="*/ 46 h 133"/>
                <a:gd name="T4" fmla="*/ 59 w 118"/>
                <a:gd name="T5" fmla="*/ 0 h 133"/>
                <a:gd name="T6" fmla="*/ 21 w 118"/>
                <a:gd name="T7" fmla="*/ 46 h 133"/>
                <a:gd name="T8" fmla="*/ 22 w 118"/>
                <a:gd name="T9" fmla="*/ 58 h 133"/>
                <a:gd name="T10" fmla="*/ 0 w 118"/>
                <a:gd name="T11" fmla="*/ 91 h 133"/>
                <a:gd name="T12" fmla="*/ 59 w 118"/>
                <a:gd name="T13" fmla="*/ 133 h 133"/>
                <a:gd name="T14" fmla="*/ 118 w 118"/>
                <a:gd name="T15" fmla="*/ 91 h 133"/>
                <a:gd name="T16" fmla="*/ 95 w 118"/>
                <a:gd name="T17" fmla="*/ 58 h 133"/>
                <a:gd name="T18" fmla="*/ 59 w 118"/>
                <a:gd name="T19" fmla="*/ 15 h 133"/>
                <a:gd name="T20" fmla="*/ 82 w 118"/>
                <a:gd name="T21" fmla="*/ 46 h 133"/>
                <a:gd name="T22" fmla="*/ 59 w 118"/>
                <a:gd name="T23" fmla="*/ 76 h 133"/>
                <a:gd name="T24" fmla="*/ 35 w 118"/>
                <a:gd name="T25" fmla="*/ 46 h 133"/>
                <a:gd name="T26" fmla="*/ 59 w 118"/>
                <a:gd name="T27" fmla="*/ 15 h 133"/>
                <a:gd name="T28" fmla="*/ 59 w 118"/>
                <a:gd name="T29" fmla="*/ 119 h 133"/>
                <a:gd name="T30" fmla="*/ 14 w 118"/>
                <a:gd name="T31" fmla="*/ 91 h 133"/>
                <a:gd name="T32" fmla="*/ 28 w 118"/>
                <a:gd name="T33" fmla="*/ 72 h 133"/>
                <a:gd name="T34" fmla="*/ 59 w 118"/>
                <a:gd name="T35" fmla="*/ 91 h 133"/>
                <a:gd name="T36" fmla="*/ 90 w 118"/>
                <a:gd name="T37" fmla="*/ 72 h 133"/>
                <a:gd name="T38" fmla="*/ 103 w 118"/>
                <a:gd name="T39" fmla="*/ 91 h 133"/>
                <a:gd name="T40" fmla="*/ 59 w 118"/>
                <a:gd name="T41" fmla="*/ 1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33">
                  <a:moveTo>
                    <a:pt x="95" y="58"/>
                  </a:moveTo>
                  <a:cubicBezTo>
                    <a:pt x="96" y="54"/>
                    <a:pt x="97" y="50"/>
                    <a:pt x="97" y="46"/>
                  </a:cubicBezTo>
                  <a:cubicBezTo>
                    <a:pt x="97" y="21"/>
                    <a:pt x="80" y="0"/>
                    <a:pt x="59" y="0"/>
                  </a:cubicBezTo>
                  <a:cubicBezTo>
                    <a:pt x="38" y="0"/>
                    <a:pt x="21" y="21"/>
                    <a:pt x="21" y="46"/>
                  </a:cubicBezTo>
                  <a:cubicBezTo>
                    <a:pt x="21" y="50"/>
                    <a:pt x="21" y="54"/>
                    <a:pt x="22" y="58"/>
                  </a:cubicBezTo>
                  <a:cubicBezTo>
                    <a:pt x="8" y="66"/>
                    <a:pt x="0" y="78"/>
                    <a:pt x="0" y="91"/>
                  </a:cubicBezTo>
                  <a:cubicBezTo>
                    <a:pt x="0" y="115"/>
                    <a:pt x="26" y="133"/>
                    <a:pt x="59" y="133"/>
                  </a:cubicBezTo>
                  <a:cubicBezTo>
                    <a:pt x="92" y="133"/>
                    <a:pt x="118" y="115"/>
                    <a:pt x="118" y="91"/>
                  </a:cubicBezTo>
                  <a:cubicBezTo>
                    <a:pt x="118" y="78"/>
                    <a:pt x="109" y="66"/>
                    <a:pt x="95" y="58"/>
                  </a:cubicBezTo>
                  <a:close/>
                  <a:moveTo>
                    <a:pt x="59" y="15"/>
                  </a:moveTo>
                  <a:cubicBezTo>
                    <a:pt x="72" y="15"/>
                    <a:pt x="82" y="29"/>
                    <a:pt x="82" y="46"/>
                  </a:cubicBezTo>
                  <a:cubicBezTo>
                    <a:pt x="82" y="63"/>
                    <a:pt x="72" y="76"/>
                    <a:pt x="59" y="76"/>
                  </a:cubicBezTo>
                  <a:cubicBezTo>
                    <a:pt x="46" y="76"/>
                    <a:pt x="35" y="63"/>
                    <a:pt x="35" y="46"/>
                  </a:cubicBezTo>
                  <a:cubicBezTo>
                    <a:pt x="35" y="29"/>
                    <a:pt x="46" y="15"/>
                    <a:pt x="59" y="15"/>
                  </a:cubicBezTo>
                  <a:close/>
                  <a:moveTo>
                    <a:pt x="59" y="119"/>
                  </a:moveTo>
                  <a:cubicBezTo>
                    <a:pt x="35" y="119"/>
                    <a:pt x="14" y="106"/>
                    <a:pt x="14" y="91"/>
                  </a:cubicBezTo>
                  <a:cubicBezTo>
                    <a:pt x="14" y="84"/>
                    <a:pt x="19" y="77"/>
                    <a:pt x="28" y="72"/>
                  </a:cubicBezTo>
                  <a:cubicBezTo>
                    <a:pt x="35" y="83"/>
                    <a:pt x="46" y="91"/>
                    <a:pt x="59" y="91"/>
                  </a:cubicBezTo>
                  <a:cubicBezTo>
                    <a:pt x="72" y="91"/>
                    <a:pt x="83" y="83"/>
                    <a:pt x="90" y="72"/>
                  </a:cubicBezTo>
                  <a:cubicBezTo>
                    <a:pt x="98" y="77"/>
                    <a:pt x="103" y="84"/>
                    <a:pt x="103" y="91"/>
                  </a:cubicBezTo>
                  <a:cubicBezTo>
                    <a:pt x="103" y="106"/>
                    <a:pt x="83" y="119"/>
                    <a:pt x="59" y="1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pic>
          <p:nvPicPr>
            <p:cNvPr id="69" name="Picture 6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13912" y="3792749"/>
              <a:ext cx="426149" cy="426149"/>
            </a:xfrm>
            <a:prstGeom prst="rect">
              <a:avLst/>
            </a:prstGeom>
          </p:spPr>
        </p:pic>
        <p:sp>
          <p:nvSpPr>
            <p:cNvPr id="45" name="Freeform 44"/>
            <p:cNvSpPr/>
            <p:nvPr/>
          </p:nvSpPr>
          <p:spPr>
            <a:xfrm>
              <a:off x="3835693" y="4308204"/>
              <a:ext cx="376879" cy="15827"/>
            </a:xfrm>
            <a:custGeom>
              <a:avLst/>
              <a:gdLst>
                <a:gd name="connsiteX0" fmla="*/ 0 w 376878"/>
                <a:gd name="connsiteY0" fmla="*/ 7913 h 15826"/>
                <a:gd name="connsiteX1" fmla="*/ 376878 w 376878"/>
                <a:gd name="connsiteY1" fmla="*/ 7913 h 15826"/>
              </a:gdLst>
              <a:ahLst/>
              <a:cxnLst>
                <a:cxn ang="0">
                  <a:pos x="connsiteX0" y="connsiteY0"/>
                </a:cxn>
                <a:cxn ang="0">
                  <a:pos x="connsiteX1" y="connsiteY1"/>
                </a:cxn>
              </a:cxnLst>
              <a:rect l="l" t="t" r="r" b="b"/>
              <a:pathLst>
                <a:path w="376878" h="15826">
                  <a:moveTo>
                    <a:pt x="376878" y="7913"/>
                  </a:moveTo>
                  <a:lnTo>
                    <a:pt x="0" y="7913"/>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1717" tIns="-1509" rIns="191719" bIns="-1508" numCol="1" spcCol="1270" anchor="ctr" anchorCtr="0">
              <a:noAutofit/>
            </a:bodyPr>
            <a:lstStyle/>
            <a:p>
              <a:pPr algn="ctr" defTabSz="266693">
                <a:lnSpc>
                  <a:spcPct val="90000"/>
                </a:lnSpc>
                <a:spcAft>
                  <a:spcPct val="35000"/>
                </a:spcAft>
              </a:pPr>
              <a:endParaRPr lang="it-IT" sz="600" b="1">
                <a:ea typeface="Dosis" charset="0"/>
                <a:cs typeface="Dosis" charset="0"/>
              </a:endParaRPr>
            </a:p>
          </p:txBody>
        </p:sp>
        <p:sp>
          <p:nvSpPr>
            <p:cNvPr id="36" name="Freeform 35"/>
            <p:cNvSpPr/>
            <p:nvPr/>
          </p:nvSpPr>
          <p:spPr>
            <a:xfrm rot="18770822">
              <a:off x="5066108" y="4105044"/>
              <a:ext cx="554199" cy="15827"/>
            </a:xfrm>
            <a:custGeom>
              <a:avLst/>
              <a:gdLst>
                <a:gd name="connsiteX0" fmla="*/ 0 w 554197"/>
                <a:gd name="connsiteY0" fmla="*/ 7913 h 15826"/>
                <a:gd name="connsiteX1" fmla="*/ 554197 w 554197"/>
                <a:gd name="connsiteY1" fmla="*/ 7913 h 15826"/>
              </a:gdLst>
              <a:ahLst/>
              <a:cxnLst>
                <a:cxn ang="0">
                  <a:pos x="connsiteX0" y="connsiteY0"/>
                </a:cxn>
                <a:cxn ang="0">
                  <a:pos x="connsiteX1" y="connsiteY1"/>
                </a:cxn>
              </a:cxnLst>
              <a:rect l="l" t="t" r="r" b="b"/>
              <a:pathLst>
                <a:path w="554197" h="15826">
                  <a:moveTo>
                    <a:pt x="554197" y="7913"/>
                  </a:moveTo>
                  <a:lnTo>
                    <a:pt x="0" y="7913"/>
                  </a:lnTo>
                </a:path>
              </a:pathLst>
            </a:custGeom>
            <a:noFill/>
            <a:ln w="1905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5943" tIns="-5943" rIns="275945" bIns="-5941" numCol="1" spcCol="1270" anchor="ctr" anchorCtr="0">
              <a:noAutofit/>
            </a:bodyPr>
            <a:lstStyle/>
            <a:p>
              <a:pPr algn="ctr" defTabSz="266693">
                <a:lnSpc>
                  <a:spcPct val="90000"/>
                </a:lnSpc>
                <a:spcAft>
                  <a:spcPct val="35000"/>
                </a:spcAft>
              </a:pPr>
              <a:endParaRPr lang="it-IT" sz="600" b="1">
                <a:ea typeface="Dosis" charset="0"/>
                <a:cs typeface="Dosis" charset="0"/>
              </a:endParaRPr>
            </a:p>
          </p:txBody>
        </p:sp>
        <p:sp>
          <p:nvSpPr>
            <p:cNvPr id="47" name="Freeform 46"/>
            <p:cNvSpPr/>
            <p:nvPr/>
          </p:nvSpPr>
          <p:spPr>
            <a:xfrm rot="17230830">
              <a:off x="4705259" y="4511366"/>
              <a:ext cx="1275899" cy="15827"/>
            </a:xfrm>
            <a:custGeom>
              <a:avLst/>
              <a:gdLst>
                <a:gd name="connsiteX0" fmla="*/ 0 w 1275898"/>
                <a:gd name="connsiteY0" fmla="*/ 7913 h 15826"/>
                <a:gd name="connsiteX1" fmla="*/ 1275898 w 1275898"/>
                <a:gd name="connsiteY1" fmla="*/ 7913 h 15826"/>
              </a:gdLst>
              <a:ahLst/>
              <a:cxnLst>
                <a:cxn ang="0">
                  <a:pos x="connsiteX0" y="connsiteY0"/>
                </a:cxn>
                <a:cxn ang="0">
                  <a:pos x="connsiteX1" y="connsiteY1"/>
                </a:cxn>
              </a:cxnLst>
              <a:rect l="l" t="t" r="r" b="b"/>
              <a:pathLst>
                <a:path w="1275898" h="15826">
                  <a:moveTo>
                    <a:pt x="1275898" y="7913"/>
                  </a:moveTo>
                  <a:lnTo>
                    <a:pt x="0" y="7913"/>
                  </a:lnTo>
                </a:path>
              </a:pathLst>
            </a:custGeom>
            <a:noFill/>
            <a:ln w="1905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18751" tIns="-23984" rIns="618753" bIns="-23984" numCol="1" spcCol="1270" anchor="ctr" anchorCtr="0">
              <a:noAutofit/>
            </a:bodyPr>
            <a:lstStyle/>
            <a:p>
              <a:pPr algn="ctr" defTabSz="266693">
                <a:lnSpc>
                  <a:spcPct val="90000"/>
                </a:lnSpc>
                <a:spcAft>
                  <a:spcPct val="35000"/>
                </a:spcAft>
              </a:pPr>
              <a:endParaRPr lang="it-IT" sz="600" b="1">
                <a:ea typeface="Dosis" charset="0"/>
                <a:cs typeface="Dosis" charset="0"/>
              </a:endParaRPr>
            </a:p>
          </p:txBody>
        </p:sp>
        <p:cxnSp>
          <p:nvCxnSpPr>
            <p:cNvPr id="58" name="Straight Connector 57"/>
            <p:cNvCxnSpPr/>
            <p:nvPr/>
          </p:nvCxnSpPr>
          <p:spPr bwMode="auto">
            <a:xfrm>
              <a:off x="6858000" y="3931784"/>
              <a:ext cx="1019892" cy="0"/>
            </a:xfrm>
            <a:prstGeom prst="line">
              <a:avLst/>
            </a:prstGeom>
            <a:noFill/>
            <a:ln w="19050">
              <a:solidFill>
                <a:schemeClr val="tx1"/>
              </a:solidFill>
              <a:miter lim="800000"/>
              <a:headEnd/>
              <a:tailEnd/>
            </a:ln>
            <a:effectLst/>
          </p:spPr>
        </p:cxnSp>
        <p:cxnSp>
          <p:nvCxnSpPr>
            <p:cNvPr id="61" name="Straight Connector 60"/>
            <p:cNvCxnSpPr/>
            <p:nvPr/>
          </p:nvCxnSpPr>
          <p:spPr bwMode="auto">
            <a:xfrm>
              <a:off x="6858000" y="3931784"/>
              <a:ext cx="605119" cy="1546412"/>
            </a:xfrm>
            <a:prstGeom prst="line">
              <a:avLst/>
            </a:prstGeom>
            <a:noFill/>
            <a:ln w="19050">
              <a:solidFill>
                <a:schemeClr val="tx1"/>
              </a:solidFill>
              <a:miter lim="800000"/>
              <a:headEnd/>
              <a:tailEnd/>
            </a:ln>
            <a:effectLst/>
          </p:spPr>
        </p:cxnSp>
        <p:cxnSp>
          <p:nvCxnSpPr>
            <p:cNvPr id="92" name="Straight Connector 91"/>
            <p:cNvCxnSpPr/>
            <p:nvPr/>
          </p:nvCxnSpPr>
          <p:spPr bwMode="auto">
            <a:xfrm>
              <a:off x="8398688" y="2042253"/>
              <a:ext cx="304800" cy="0"/>
            </a:xfrm>
            <a:prstGeom prst="line">
              <a:avLst/>
            </a:prstGeom>
            <a:noFill/>
            <a:ln w="19050">
              <a:solidFill>
                <a:schemeClr val="tx1"/>
              </a:solidFill>
              <a:miter lim="800000"/>
              <a:headEnd/>
              <a:tailEnd/>
            </a:ln>
            <a:effectLst/>
          </p:spPr>
        </p:cxnSp>
        <p:grpSp>
          <p:nvGrpSpPr>
            <p:cNvPr id="14" name="Group 13">
              <a:extLst>
                <a:ext uri="{FF2B5EF4-FFF2-40B4-BE49-F238E27FC236}">
                  <a16:creationId xmlns:a16="http://schemas.microsoft.com/office/drawing/2014/main" id="{4E317D39-410B-48A3-A730-CB9FECB89499}"/>
                </a:ext>
              </a:extLst>
            </p:cNvPr>
            <p:cNvGrpSpPr/>
            <p:nvPr/>
          </p:nvGrpSpPr>
          <p:grpSpPr>
            <a:xfrm>
              <a:off x="2893497" y="1813652"/>
              <a:ext cx="8950945" cy="4198987"/>
              <a:chOff x="2893497" y="1813652"/>
              <a:chExt cx="8950945" cy="4198987"/>
            </a:xfrm>
          </p:grpSpPr>
          <p:sp>
            <p:nvSpPr>
              <p:cNvPr id="19" name="Freeform 18"/>
              <p:cNvSpPr/>
              <p:nvPr/>
            </p:nvSpPr>
            <p:spPr>
              <a:xfrm rot="19457599">
                <a:off x="3792068" y="2005711"/>
                <a:ext cx="464128" cy="15827"/>
              </a:xfrm>
              <a:custGeom>
                <a:avLst/>
                <a:gdLst>
                  <a:gd name="connsiteX0" fmla="*/ 0 w 464127"/>
                  <a:gd name="connsiteY0" fmla="*/ 7913 h 15826"/>
                  <a:gd name="connsiteX1" fmla="*/ 464127 w 464127"/>
                  <a:gd name="connsiteY1" fmla="*/ 7913 h 15826"/>
                </a:gdLst>
                <a:ahLst/>
                <a:cxnLst>
                  <a:cxn ang="0">
                    <a:pos x="connsiteX0" y="connsiteY0"/>
                  </a:cxn>
                  <a:cxn ang="0">
                    <a:pos x="connsiteX1" y="connsiteY1"/>
                  </a:cxn>
                </a:cxnLst>
                <a:rect l="l" t="t" r="r" b="b"/>
                <a:pathLst>
                  <a:path w="464127" h="15826">
                    <a:moveTo>
                      <a:pt x="464127" y="7913"/>
                    </a:moveTo>
                    <a:lnTo>
                      <a:pt x="0" y="7913"/>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3159" tIns="-3689" rIns="233163" bIns="-3691" numCol="1" spcCol="1270" anchor="ctr" anchorCtr="0">
                <a:noAutofit/>
              </a:bodyPr>
              <a:lstStyle/>
              <a:p>
                <a:pPr algn="ctr" defTabSz="222245">
                  <a:lnSpc>
                    <a:spcPct val="90000"/>
                  </a:lnSpc>
                  <a:spcAft>
                    <a:spcPct val="35000"/>
                  </a:spcAft>
                </a:pPr>
                <a:endParaRPr lang="en-US" sz="500" b="1"/>
              </a:p>
            </p:txBody>
          </p:sp>
          <p:sp>
            <p:nvSpPr>
              <p:cNvPr id="21" name="Freeform 20"/>
              <p:cNvSpPr/>
              <p:nvPr/>
            </p:nvSpPr>
            <p:spPr>
              <a:xfrm>
                <a:off x="2893497" y="1913515"/>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92D05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Applications</a:t>
                </a:r>
                <a:endParaRPr lang="it-IT" sz="1200" b="1" dirty="0">
                  <a:ea typeface="Dosis" charset="0"/>
                  <a:cs typeface="Dosis" charset="0"/>
                </a:endParaRPr>
              </a:p>
            </p:txBody>
          </p:sp>
          <p:sp>
            <p:nvSpPr>
              <p:cNvPr id="23" name="Freeform 22"/>
              <p:cNvSpPr/>
              <p:nvPr/>
            </p:nvSpPr>
            <p:spPr>
              <a:xfrm rot="17692822">
                <a:off x="3576240" y="2276593"/>
                <a:ext cx="895784" cy="15827"/>
              </a:xfrm>
              <a:custGeom>
                <a:avLst/>
                <a:gdLst>
                  <a:gd name="connsiteX0" fmla="*/ 0 w 895783"/>
                  <a:gd name="connsiteY0" fmla="*/ 7913 h 15826"/>
                  <a:gd name="connsiteX1" fmla="*/ 895783 w 895783"/>
                  <a:gd name="connsiteY1" fmla="*/ 7913 h 15826"/>
                </a:gdLst>
                <a:ahLst/>
                <a:cxnLst>
                  <a:cxn ang="0">
                    <a:pos x="connsiteX0" y="connsiteY0"/>
                  </a:cxn>
                  <a:cxn ang="0">
                    <a:pos x="connsiteX1" y="connsiteY1"/>
                  </a:cxn>
                </a:cxnLst>
                <a:rect l="l" t="t" r="r" b="b"/>
                <a:pathLst>
                  <a:path w="895783" h="15826">
                    <a:moveTo>
                      <a:pt x="895783" y="7913"/>
                    </a:moveTo>
                    <a:lnTo>
                      <a:pt x="0" y="7913"/>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38195" tIns="-14483" rIns="438199" bIns="-14481" numCol="1" spcCol="1270" anchor="ctr" anchorCtr="0">
                <a:noAutofit/>
              </a:bodyPr>
              <a:lstStyle/>
              <a:p>
                <a:pPr algn="ctr" defTabSz="266693">
                  <a:lnSpc>
                    <a:spcPct val="90000"/>
                  </a:lnSpc>
                  <a:spcAft>
                    <a:spcPct val="35000"/>
                  </a:spcAft>
                </a:pPr>
                <a:endParaRPr lang="it-IT" sz="600" b="1">
                  <a:ea typeface="Dosis" charset="0"/>
                  <a:cs typeface="Dosis" charset="0"/>
                </a:endParaRPr>
              </a:p>
            </p:txBody>
          </p:sp>
          <p:sp>
            <p:nvSpPr>
              <p:cNvPr id="25" name="Freeform 24"/>
              <p:cNvSpPr/>
              <p:nvPr/>
            </p:nvSpPr>
            <p:spPr>
              <a:xfrm>
                <a:off x="2893497" y="2455279"/>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92D05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Services</a:t>
                </a:r>
                <a:endParaRPr lang="it-IT" sz="1200" b="1" dirty="0">
                  <a:ea typeface="Dosis" charset="0"/>
                  <a:cs typeface="Dosis" charset="0"/>
                </a:endParaRPr>
              </a:p>
            </p:txBody>
          </p:sp>
          <p:sp>
            <p:nvSpPr>
              <p:cNvPr id="29" name="Freeform 28"/>
              <p:cNvSpPr/>
              <p:nvPr/>
            </p:nvSpPr>
            <p:spPr>
              <a:xfrm rot="2142401">
                <a:off x="3792068" y="3360119"/>
                <a:ext cx="464128" cy="15827"/>
              </a:xfrm>
              <a:custGeom>
                <a:avLst/>
                <a:gdLst>
                  <a:gd name="connsiteX0" fmla="*/ 0 w 464127"/>
                  <a:gd name="connsiteY0" fmla="*/ 7913 h 15826"/>
                  <a:gd name="connsiteX1" fmla="*/ 464127 w 464127"/>
                  <a:gd name="connsiteY1" fmla="*/ 7913 h 15826"/>
                </a:gdLst>
                <a:ahLst/>
                <a:cxnLst>
                  <a:cxn ang="0">
                    <a:pos x="connsiteX0" y="connsiteY0"/>
                  </a:cxn>
                  <a:cxn ang="0">
                    <a:pos x="connsiteX1" y="connsiteY1"/>
                  </a:cxn>
                </a:cxnLst>
                <a:rect l="l" t="t" r="r" b="b"/>
                <a:pathLst>
                  <a:path w="464127" h="15826">
                    <a:moveTo>
                      <a:pt x="464127" y="7913"/>
                    </a:moveTo>
                    <a:lnTo>
                      <a:pt x="0" y="7913"/>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3161" tIns="-3691" rIns="233161" bIns="-3691" numCol="1" spcCol="1270" anchor="ctr" anchorCtr="0">
                <a:noAutofit/>
              </a:bodyPr>
              <a:lstStyle/>
              <a:p>
                <a:pPr algn="ctr" defTabSz="266693">
                  <a:lnSpc>
                    <a:spcPct val="90000"/>
                  </a:lnSpc>
                  <a:spcAft>
                    <a:spcPct val="35000"/>
                  </a:spcAft>
                </a:pPr>
                <a:endParaRPr lang="it-IT" sz="600" b="1">
                  <a:ea typeface="Dosis" charset="0"/>
                  <a:cs typeface="Dosis" charset="0"/>
                </a:endParaRPr>
              </a:p>
            </p:txBody>
          </p:sp>
          <p:sp>
            <p:nvSpPr>
              <p:cNvPr id="31" name="Freeform 30"/>
              <p:cNvSpPr/>
              <p:nvPr/>
            </p:nvSpPr>
            <p:spPr>
              <a:xfrm>
                <a:off x="2893497" y="2997042"/>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92D05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Service Maps</a:t>
                </a:r>
              </a:p>
            </p:txBody>
          </p:sp>
          <p:sp>
            <p:nvSpPr>
              <p:cNvPr id="51" name="Freeform 50"/>
              <p:cNvSpPr/>
              <p:nvPr/>
            </p:nvSpPr>
            <p:spPr>
              <a:xfrm rot="19457599">
                <a:off x="3792070" y="5256289"/>
                <a:ext cx="464127" cy="15827"/>
              </a:xfrm>
              <a:custGeom>
                <a:avLst/>
                <a:gdLst>
                  <a:gd name="connsiteX0" fmla="*/ 0 w 464127"/>
                  <a:gd name="connsiteY0" fmla="*/ 7913 h 15826"/>
                  <a:gd name="connsiteX1" fmla="*/ 464127 w 464127"/>
                  <a:gd name="connsiteY1" fmla="*/ 7913 h 15826"/>
                </a:gdLst>
                <a:ahLst/>
                <a:cxnLst>
                  <a:cxn ang="0">
                    <a:pos x="connsiteX0" y="connsiteY0"/>
                  </a:cxn>
                  <a:cxn ang="0">
                    <a:pos x="connsiteX1" y="connsiteY1"/>
                  </a:cxn>
                </a:cxnLst>
                <a:rect l="l" t="t" r="r" b="b"/>
                <a:pathLst>
                  <a:path w="464127" h="15826">
                    <a:moveTo>
                      <a:pt x="464127" y="7913"/>
                    </a:moveTo>
                    <a:lnTo>
                      <a:pt x="0" y="7913"/>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3160" tIns="-3691" rIns="233160" bIns="-3691" numCol="1" spcCol="1270" anchor="ctr" anchorCtr="0">
                <a:noAutofit/>
              </a:bodyPr>
              <a:lstStyle/>
              <a:p>
                <a:pPr algn="ctr" defTabSz="266693">
                  <a:lnSpc>
                    <a:spcPct val="90000"/>
                  </a:lnSpc>
                  <a:spcAft>
                    <a:spcPct val="35000"/>
                  </a:spcAft>
                </a:pPr>
                <a:endParaRPr lang="it-IT" sz="600" b="1">
                  <a:ea typeface="Dosis" charset="0"/>
                  <a:cs typeface="Dosis" charset="0"/>
                </a:endParaRPr>
              </a:p>
            </p:txBody>
          </p:sp>
          <p:sp>
            <p:nvSpPr>
              <p:cNvPr id="52" name="Freeform 51"/>
              <p:cNvSpPr/>
              <p:nvPr/>
            </p:nvSpPr>
            <p:spPr>
              <a:xfrm>
                <a:off x="2893497" y="5164094"/>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92D05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83" tIns="20783" rIns="20783" bIns="20783" numCol="1" spcCol="1270" anchor="ctr" anchorCtr="0">
                <a:noAutofit/>
              </a:bodyPr>
              <a:lstStyle/>
              <a:p>
                <a:pPr algn="ctr" defTabSz="488938">
                  <a:lnSpc>
                    <a:spcPct val="90000"/>
                  </a:lnSpc>
                  <a:spcAft>
                    <a:spcPct val="35000"/>
                  </a:spcAft>
                </a:pPr>
                <a:r>
                  <a:rPr lang="en-US" sz="1100" b="1" dirty="0">
                    <a:ea typeface="Dosis" charset="0"/>
                    <a:cs typeface="Dosis" charset="0"/>
                  </a:rPr>
                  <a:t>Business strategy +plans</a:t>
                </a:r>
              </a:p>
            </p:txBody>
          </p:sp>
          <p:sp>
            <p:nvSpPr>
              <p:cNvPr id="75" name="Freeform 74"/>
              <p:cNvSpPr/>
              <p:nvPr/>
            </p:nvSpPr>
            <p:spPr>
              <a:xfrm>
                <a:off x="8716093" y="3703184"/>
                <a:ext cx="961308" cy="480655"/>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rgbClr val="92D05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Optimize changes</a:t>
                </a:r>
                <a:endParaRPr lang="it-IT" sz="1200" b="1" dirty="0">
                  <a:ea typeface="Dosis" charset="0"/>
                  <a:cs typeface="Dosis" charset="0"/>
                </a:endParaRPr>
              </a:p>
            </p:txBody>
          </p:sp>
          <p:cxnSp>
            <p:nvCxnSpPr>
              <p:cNvPr id="83" name="Straight Connector 82"/>
              <p:cNvCxnSpPr/>
              <p:nvPr/>
            </p:nvCxnSpPr>
            <p:spPr bwMode="auto">
              <a:xfrm>
                <a:off x="8411292" y="5455783"/>
                <a:ext cx="381000" cy="381000"/>
              </a:xfrm>
              <a:prstGeom prst="line">
                <a:avLst/>
              </a:prstGeom>
              <a:noFill/>
              <a:ln w="19050">
                <a:solidFill>
                  <a:schemeClr val="tx1"/>
                </a:solidFill>
                <a:miter lim="800000"/>
                <a:headEnd/>
                <a:tailEnd/>
              </a:ln>
              <a:effectLst/>
            </p:spPr>
          </p:cxnSp>
          <p:sp>
            <p:nvSpPr>
              <p:cNvPr id="85" name="Freeform 84"/>
              <p:cNvSpPr/>
              <p:nvPr/>
            </p:nvSpPr>
            <p:spPr>
              <a:xfrm>
                <a:off x="8716093" y="5531984"/>
                <a:ext cx="961308" cy="480655"/>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rgbClr val="92D05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Align</a:t>
                </a:r>
                <a:br>
                  <a:rPr lang="en-US" sz="1200" b="1" dirty="0">
                    <a:ea typeface="Dosis" charset="0"/>
                    <a:cs typeface="Dosis" charset="0"/>
                  </a:rPr>
                </a:br>
                <a:r>
                  <a:rPr lang="en-US" sz="1200" b="1" dirty="0">
                    <a:ea typeface="Dosis" charset="0"/>
                    <a:cs typeface="Dosis" charset="0"/>
                  </a:rPr>
                  <a:t>business</a:t>
                </a:r>
                <a:endParaRPr lang="it-IT" sz="1200" b="1" dirty="0">
                  <a:ea typeface="Dosis" charset="0"/>
                  <a:cs typeface="Dosis" charset="0"/>
                </a:endParaRPr>
              </a:p>
            </p:txBody>
          </p:sp>
          <p:sp>
            <p:nvSpPr>
              <p:cNvPr id="95" name="Freeform 94"/>
              <p:cNvSpPr/>
              <p:nvPr/>
            </p:nvSpPr>
            <p:spPr>
              <a:xfrm>
                <a:off x="8703489" y="1813652"/>
                <a:ext cx="961308" cy="480655"/>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rgbClr val="92D05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Service Level view</a:t>
                </a:r>
                <a:endParaRPr lang="it-IT" sz="1200" b="1" dirty="0">
                  <a:ea typeface="Dosis" charset="0"/>
                  <a:cs typeface="Dosis" charset="0"/>
                </a:endParaRPr>
              </a:p>
            </p:txBody>
          </p:sp>
          <p:grpSp>
            <p:nvGrpSpPr>
              <p:cNvPr id="7" name="Group 6">
                <a:extLst>
                  <a:ext uri="{FF2B5EF4-FFF2-40B4-BE49-F238E27FC236}">
                    <a16:creationId xmlns:a16="http://schemas.microsoft.com/office/drawing/2014/main" id="{30B62698-7F24-480C-B5BB-11EE87A3E739}"/>
                  </a:ext>
                </a:extLst>
              </p:cNvPr>
              <p:cNvGrpSpPr/>
              <p:nvPr/>
            </p:nvGrpSpPr>
            <p:grpSpPr>
              <a:xfrm>
                <a:off x="10154877" y="3291353"/>
                <a:ext cx="1689565" cy="396972"/>
                <a:chOff x="10154877" y="3291353"/>
                <a:chExt cx="1689565" cy="396972"/>
              </a:xfrm>
            </p:grpSpPr>
            <p:sp>
              <p:nvSpPr>
                <p:cNvPr id="140" name="Freeform 206"/>
                <p:cNvSpPr>
                  <a:spLocks/>
                </p:cNvSpPr>
                <p:nvPr/>
              </p:nvSpPr>
              <p:spPr bwMode="auto">
                <a:xfrm>
                  <a:off x="11539643" y="3618414"/>
                  <a:ext cx="304799" cy="24383"/>
                </a:xfrm>
                <a:custGeom>
                  <a:avLst/>
                  <a:gdLst>
                    <a:gd name="T0" fmla="*/ 291 w 298"/>
                    <a:gd name="T1" fmla="*/ 15 h 15"/>
                    <a:gd name="T2" fmla="*/ 7 w 298"/>
                    <a:gd name="T3" fmla="*/ 15 h 15"/>
                    <a:gd name="T4" fmla="*/ 0 w 298"/>
                    <a:gd name="T5" fmla="*/ 7 h 15"/>
                    <a:gd name="T6" fmla="*/ 7 w 298"/>
                    <a:gd name="T7" fmla="*/ 0 h 15"/>
                    <a:gd name="T8" fmla="*/ 291 w 298"/>
                    <a:gd name="T9" fmla="*/ 0 h 15"/>
                    <a:gd name="T10" fmla="*/ 298 w 298"/>
                    <a:gd name="T11" fmla="*/ 7 h 15"/>
                    <a:gd name="T12" fmla="*/ 291 w 2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98" h="15">
                      <a:moveTo>
                        <a:pt x="291" y="15"/>
                      </a:moveTo>
                      <a:cubicBezTo>
                        <a:pt x="7" y="15"/>
                        <a:pt x="7" y="15"/>
                        <a:pt x="7" y="15"/>
                      </a:cubicBezTo>
                      <a:cubicBezTo>
                        <a:pt x="3" y="15"/>
                        <a:pt x="0" y="11"/>
                        <a:pt x="0" y="7"/>
                      </a:cubicBezTo>
                      <a:cubicBezTo>
                        <a:pt x="0" y="3"/>
                        <a:pt x="3" y="0"/>
                        <a:pt x="7" y="0"/>
                      </a:cubicBezTo>
                      <a:cubicBezTo>
                        <a:pt x="291" y="0"/>
                        <a:pt x="291" y="0"/>
                        <a:pt x="291" y="0"/>
                      </a:cubicBezTo>
                      <a:cubicBezTo>
                        <a:pt x="295" y="0"/>
                        <a:pt x="298" y="3"/>
                        <a:pt x="298" y="7"/>
                      </a:cubicBezTo>
                      <a:cubicBezTo>
                        <a:pt x="298" y="11"/>
                        <a:pt x="295" y="15"/>
                        <a:pt x="291"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41" name="Freeform 208"/>
                <p:cNvSpPr>
                  <a:spLocks noEditPoints="1"/>
                </p:cNvSpPr>
                <p:nvPr/>
              </p:nvSpPr>
              <p:spPr bwMode="auto">
                <a:xfrm>
                  <a:off x="11748993" y="3336880"/>
                  <a:ext cx="64972" cy="259880"/>
                </a:xfrm>
                <a:custGeom>
                  <a:avLst/>
                  <a:gdLst>
                    <a:gd name="T0" fmla="*/ 24 w 46"/>
                    <a:gd name="T1" fmla="*/ 196 h 196"/>
                    <a:gd name="T2" fmla="*/ 22 w 46"/>
                    <a:gd name="T3" fmla="*/ 196 h 196"/>
                    <a:gd name="T4" fmla="*/ 0 w 46"/>
                    <a:gd name="T5" fmla="*/ 174 h 196"/>
                    <a:gd name="T6" fmla="*/ 0 w 46"/>
                    <a:gd name="T7" fmla="*/ 22 h 196"/>
                    <a:gd name="T8" fmla="*/ 22 w 46"/>
                    <a:gd name="T9" fmla="*/ 0 h 196"/>
                    <a:gd name="T10" fmla="*/ 24 w 46"/>
                    <a:gd name="T11" fmla="*/ 0 h 196"/>
                    <a:gd name="T12" fmla="*/ 46 w 46"/>
                    <a:gd name="T13" fmla="*/ 22 h 196"/>
                    <a:gd name="T14" fmla="*/ 46 w 46"/>
                    <a:gd name="T15" fmla="*/ 174 h 196"/>
                    <a:gd name="T16" fmla="*/ 24 w 46"/>
                    <a:gd name="T17" fmla="*/ 196 h 196"/>
                    <a:gd name="T18" fmla="*/ 22 w 46"/>
                    <a:gd name="T19" fmla="*/ 14 h 196"/>
                    <a:gd name="T20" fmla="*/ 15 w 46"/>
                    <a:gd name="T21" fmla="*/ 22 h 196"/>
                    <a:gd name="T22" fmla="*/ 15 w 46"/>
                    <a:gd name="T23" fmla="*/ 174 h 196"/>
                    <a:gd name="T24" fmla="*/ 22 w 46"/>
                    <a:gd name="T25" fmla="*/ 182 h 196"/>
                    <a:gd name="T26" fmla="*/ 24 w 46"/>
                    <a:gd name="T27" fmla="*/ 182 h 196"/>
                    <a:gd name="T28" fmla="*/ 31 w 46"/>
                    <a:gd name="T29" fmla="*/ 174 h 196"/>
                    <a:gd name="T30" fmla="*/ 31 w 46"/>
                    <a:gd name="T31" fmla="*/ 22 h 196"/>
                    <a:gd name="T32" fmla="*/ 24 w 46"/>
                    <a:gd name="T33" fmla="*/ 14 h 196"/>
                    <a:gd name="T34" fmla="*/ 22 w 46"/>
                    <a:gd name="T35" fmla="*/ 1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96">
                      <a:moveTo>
                        <a:pt x="24" y="196"/>
                      </a:moveTo>
                      <a:cubicBezTo>
                        <a:pt x="22" y="196"/>
                        <a:pt x="22" y="196"/>
                        <a:pt x="22" y="196"/>
                      </a:cubicBezTo>
                      <a:cubicBezTo>
                        <a:pt x="10" y="196"/>
                        <a:pt x="0" y="187"/>
                        <a:pt x="0" y="174"/>
                      </a:cubicBezTo>
                      <a:cubicBezTo>
                        <a:pt x="0" y="22"/>
                        <a:pt x="0" y="22"/>
                        <a:pt x="0" y="22"/>
                      </a:cubicBezTo>
                      <a:cubicBezTo>
                        <a:pt x="0" y="10"/>
                        <a:pt x="10" y="0"/>
                        <a:pt x="22" y="0"/>
                      </a:cubicBezTo>
                      <a:cubicBezTo>
                        <a:pt x="24" y="0"/>
                        <a:pt x="24" y="0"/>
                        <a:pt x="24" y="0"/>
                      </a:cubicBezTo>
                      <a:cubicBezTo>
                        <a:pt x="36" y="0"/>
                        <a:pt x="46" y="10"/>
                        <a:pt x="46" y="22"/>
                      </a:cubicBezTo>
                      <a:cubicBezTo>
                        <a:pt x="46" y="174"/>
                        <a:pt x="46" y="174"/>
                        <a:pt x="46" y="174"/>
                      </a:cubicBezTo>
                      <a:cubicBezTo>
                        <a:pt x="46" y="187"/>
                        <a:pt x="36" y="196"/>
                        <a:pt x="24" y="196"/>
                      </a:cubicBezTo>
                      <a:close/>
                      <a:moveTo>
                        <a:pt x="22" y="14"/>
                      </a:moveTo>
                      <a:cubicBezTo>
                        <a:pt x="18" y="14"/>
                        <a:pt x="15" y="18"/>
                        <a:pt x="15" y="22"/>
                      </a:cubicBezTo>
                      <a:cubicBezTo>
                        <a:pt x="15" y="174"/>
                        <a:pt x="15" y="174"/>
                        <a:pt x="15" y="174"/>
                      </a:cubicBezTo>
                      <a:cubicBezTo>
                        <a:pt x="15" y="178"/>
                        <a:pt x="18" y="182"/>
                        <a:pt x="22" y="182"/>
                      </a:cubicBezTo>
                      <a:cubicBezTo>
                        <a:pt x="24" y="182"/>
                        <a:pt x="24" y="182"/>
                        <a:pt x="24" y="182"/>
                      </a:cubicBezTo>
                      <a:cubicBezTo>
                        <a:pt x="28" y="182"/>
                        <a:pt x="31" y="178"/>
                        <a:pt x="31" y="174"/>
                      </a:cubicBezTo>
                      <a:cubicBezTo>
                        <a:pt x="31" y="22"/>
                        <a:pt x="31" y="22"/>
                        <a:pt x="31" y="22"/>
                      </a:cubicBezTo>
                      <a:cubicBezTo>
                        <a:pt x="31" y="18"/>
                        <a:pt x="28" y="14"/>
                        <a:pt x="24" y="14"/>
                      </a:cubicBezTo>
                      <a:lnTo>
                        <a:pt x="22" y="14"/>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42" name="Freeform 209"/>
                <p:cNvSpPr>
                  <a:spLocks noEditPoints="1"/>
                </p:cNvSpPr>
                <p:nvPr/>
              </p:nvSpPr>
              <p:spPr bwMode="auto">
                <a:xfrm>
                  <a:off x="11655145" y="3401848"/>
                  <a:ext cx="64972" cy="194912"/>
                </a:xfrm>
                <a:custGeom>
                  <a:avLst/>
                  <a:gdLst>
                    <a:gd name="T0" fmla="*/ 24 w 46"/>
                    <a:gd name="T1" fmla="*/ 149 h 149"/>
                    <a:gd name="T2" fmla="*/ 22 w 46"/>
                    <a:gd name="T3" fmla="*/ 149 h 149"/>
                    <a:gd name="T4" fmla="*/ 0 w 46"/>
                    <a:gd name="T5" fmla="*/ 127 h 149"/>
                    <a:gd name="T6" fmla="*/ 0 w 46"/>
                    <a:gd name="T7" fmla="*/ 21 h 149"/>
                    <a:gd name="T8" fmla="*/ 22 w 46"/>
                    <a:gd name="T9" fmla="*/ 0 h 149"/>
                    <a:gd name="T10" fmla="*/ 24 w 46"/>
                    <a:gd name="T11" fmla="*/ 0 h 149"/>
                    <a:gd name="T12" fmla="*/ 46 w 46"/>
                    <a:gd name="T13" fmla="*/ 21 h 149"/>
                    <a:gd name="T14" fmla="*/ 46 w 46"/>
                    <a:gd name="T15" fmla="*/ 127 h 149"/>
                    <a:gd name="T16" fmla="*/ 24 w 46"/>
                    <a:gd name="T17" fmla="*/ 149 h 149"/>
                    <a:gd name="T18" fmla="*/ 22 w 46"/>
                    <a:gd name="T19" fmla="*/ 14 h 149"/>
                    <a:gd name="T20" fmla="*/ 15 w 46"/>
                    <a:gd name="T21" fmla="*/ 21 h 149"/>
                    <a:gd name="T22" fmla="*/ 15 w 46"/>
                    <a:gd name="T23" fmla="*/ 127 h 149"/>
                    <a:gd name="T24" fmla="*/ 22 w 46"/>
                    <a:gd name="T25" fmla="*/ 135 h 149"/>
                    <a:gd name="T26" fmla="*/ 24 w 46"/>
                    <a:gd name="T27" fmla="*/ 135 h 149"/>
                    <a:gd name="T28" fmla="*/ 31 w 46"/>
                    <a:gd name="T29" fmla="*/ 127 h 149"/>
                    <a:gd name="T30" fmla="*/ 31 w 46"/>
                    <a:gd name="T31" fmla="*/ 21 h 149"/>
                    <a:gd name="T32" fmla="*/ 24 w 46"/>
                    <a:gd name="T33" fmla="*/ 14 h 149"/>
                    <a:gd name="T34" fmla="*/ 22 w 46"/>
                    <a:gd name="T35"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49">
                      <a:moveTo>
                        <a:pt x="24" y="149"/>
                      </a:moveTo>
                      <a:cubicBezTo>
                        <a:pt x="22" y="149"/>
                        <a:pt x="22" y="149"/>
                        <a:pt x="22" y="149"/>
                      </a:cubicBezTo>
                      <a:cubicBezTo>
                        <a:pt x="10" y="149"/>
                        <a:pt x="0" y="140"/>
                        <a:pt x="0" y="127"/>
                      </a:cubicBezTo>
                      <a:cubicBezTo>
                        <a:pt x="0" y="21"/>
                        <a:pt x="0" y="21"/>
                        <a:pt x="0" y="21"/>
                      </a:cubicBezTo>
                      <a:cubicBezTo>
                        <a:pt x="0" y="9"/>
                        <a:pt x="10" y="0"/>
                        <a:pt x="22" y="0"/>
                      </a:cubicBezTo>
                      <a:cubicBezTo>
                        <a:pt x="24" y="0"/>
                        <a:pt x="24" y="0"/>
                        <a:pt x="24" y="0"/>
                      </a:cubicBezTo>
                      <a:cubicBezTo>
                        <a:pt x="36" y="0"/>
                        <a:pt x="46" y="9"/>
                        <a:pt x="46" y="21"/>
                      </a:cubicBezTo>
                      <a:cubicBezTo>
                        <a:pt x="46" y="127"/>
                        <a:pt x="46" y="127"/>
                        <a:pt x="46" y="127"/>
                      </a:cubicBezTo>
                      <a:cubicBezTo>
                        <a:pt x="46" y="140"/>
                        <a:pt x="36" y="149"/>
                        <a:pt x="24" y="149"/>
                      </a:cubicBezTo>
                      <a:close/>
                      <a:moveTo>
                        <a:pt x="22" y="14"/>
                      </a:moveTo>
                      <a:cubicBezTo>
                        <a:pt x="18" y="14"/>
                        <a:pt x="15" y="17"/>
                        <a:pt x="15" y="21"/>
                      </a:cubicBezTo>
                      <a:cubicBezTo>
                        <a:pt x="15" y="127"/>
                        <a:pt x="15" y="127"/>
                        <a:pt x="15" y="127"/>
                      </a:cubicBezTo>
                      <a:cubicBezTo>
                        <a:pt x="15" y="131"/>
                        <a:pt x="18" y="135"/>
                        <a:pt x="22" y="135"/>
                      </a:cubicBezTo>
                      <a:cubicBezTo>
                        <a:pt x="24" y="135"/>
                        <a:pt x="24" y="135"/>
                        <a:pt x="24" y="135"/>
                      </a:cubicBezTo>
                      <a:cubicBezTo>
                        <a:pt x="28" y="135"/>
                        <a:pt x="31" y="131"/>
                        <a:pt x="31" y="127"/>
                      </a:cubicBezTo>
                      <a:cubicBezTo>
                        <a:pt x="31" y="21"/>
                        <a:pt x="31" y="21"/>
                        <a:pt x="31" y="21"/>
                      </a:cubicBezTo>
                      <a:cubicBezTo>
                        <a:pt x="31" y="17"/>
                        <a:pt x="28" y="14"/>
                        <a:pt x="24" y="14"/>
                      </a:cubicBezTo>
                      <a:lnTo>
                        <a:pt x="22"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43" name="Freeform 210"/>
                <p:cNvSpPr>
                  <a:spLocks noEditPoints="1"/>
                </p:cNvSpPr>
                <p:nvPr/>
              </p:nvSpPr>
              <p:spPr bwMode="auto">
                <a:xfrm>
                  <a:off x="11561302" y="3452382"/>
                  <a:ext cx="64972" cy="144378"/>
                </a:xfrm>
                <a:custGeom>
                  <a:avLst/>
                  <a:gdLst>
                    <a:gd name="T0" fmla="*/ 24 w 46"/>
                    <a:gd name="T1" fmla="*/ 107 h 107"/>
                    <a:gd name="T2" fmla="*/ 22 w 46"/>
                    <a:gd name="T3" fmla="*/ 107 h 107"/>
                    <a:gd name="T4" fmla="*/ 0 w 46"/>
                    <a:gd name="T5" fmla="*/ 85 h 107"/>
                    <a:gd name="T6" fmla="*/ 0 w 46"/>
                    <a:gd name="T7" fmla="*/ 22 h 107"/>
                    <a:gd name="T8" fmla="*/ 22 w 46"/>
                    <a:gd name="T9" fmla="*/ 0 h 107"/>
                    <a:gd name="T10" fmla="*/ 24 w 46"/>
                    <a:gd name="T11" fmla="*/ 0 h 107"/>
                    <a:gd name="T12" fmla="*/ 46 w 46"/>
                    <a:gd name="T13" fmla="*/ 22 h 107"/>
                    <a:gd name="T14" fmla="*/ 46 w 46"/>
                    <a:gd name="T15" fmla="*/ 85 h 107"/>
                    <a:gd name="T16" fmla="*/ 24 w 46"/>
                    <a:gd name="T17" fmla="*/ 107 h 107"/>
                    <a:gd name="T18" fmla="*/ 22 w 46"/>
                    <a:gd name="T19" fmla="*/ 15 h 107"/>
                    <a:gd name="T20" fmla="*/ 15 w 46"/>
                    <a:gd name="T21" fmla="*/ 22 h 107"/>
                    <a:gd name="T22" fmla="*/ 15 w 46"/>
                    <a:gd name="T23" fmla="*/ 85 h 107"/>
                    <a:gd name="T24" fmla="*/ 22 w 46"/>
                    <a:gd name="T25" fmla="*/ 93 h 107"/>
                    <a:gd name="T26" fmla="*/ 24 w 46"/>
                    <a:gd name="T27" fmla="*/ 93 h 107"/>
                    <a:gd name="T28" fmla="*/ 31 w 46"/>
                    <a:gd name="T29" fmla="*/ 85 h 107"/>
                    <a:gd name="T30" fmla="*/ 31 w 46"/>
                    <a:gd name="T31" fmla="*/ 22 h 107"/>
                    <a:gd name="T32" fmla="*/ 24 w 46"/>
                    <a:gd name="T33" fmla="*/ 15 h 107"/>
                    <a:gd name="T34" fmla="*/ 22 w 46"/>
                    <a:gd name="T35" fmla="*/ 1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07">
                      <a:moveTo>
                        <a:pt x="24" y="107"/>
                      </a:moveTo>
                      <a:cubicBezTo>
                        <a:pt x="22" y="107"/>
                        <a:pt x="22" y="107"/>
                        <a:pt x="22" y="107"/>
                      </a:cubicBezTo>
                      <a:cubicBezTo>
                        <a:pt x="10" y="107"/>
                        <a:pt x="0" y="98"/>
                        <a:pt x="0" y="85"/>
                      </a:cubicBezTo>
                      <a:cubicBezTo>
                        <a:pt x="0" y="22"/>
                        <a:pt x="0" y="22"/>
                        <a:pt x="0" y="22"/>
                      </a:cubicBezTo>
                      <a:cubicBezTo>
                        <a:pt x="0" y="10"/>
                        <a:pt x="10" y="0"/>
                        <a:pt x="22" y="0"/>
                      </a:cubicBezTo>
                      <a:cubicBezTo>
                        <a:pt x="24" y="0"/>
                        <a:pt x="24" y="0"/>
                        <a:pt x="24" y="0"/>
                      </a:cubicBezTo>
                      <a:cubicBezTo>
                        <a:pt x="36" y="0"/>
                        <a:pt x="46" y="10"/>
                        <a:pt x="46" y="22"/>
                      </a:cubicBezTo>
                      <a:cubicBezTo>
                        <a:pt x="46" y="85"/>
                        <a:pt x="46" y="85"/>
                        <a:pt x="46" y="85"/>
                      </a:cubicBezTo>
                      <a:cubicBezTo>
                        <a:pt x="46" y="98"/>
                        <a:pt x="36" y="107"/>
                        <a:pt x="24" y="107"/>
                      </a:cubicBezTo>
                      <a:close/>
                      <a:moveTo>
                        <a:pt x="22" y="15"/>
                      </a:moveTo>
                      <a:cubicBezTo>
                        <a:pt x="18" y="15"/>
                        <a:pt x="15" y="18"/>
                        <a:pt x="15" y="22"/>
                      </a:cubicBezTo>
                      <a:cubicBezTo>
                        <a:pt x="15" y="85"/>
                        <a:pt x="15" y="85"/>
                        <a:pt x="15" y="85"/>
                      </a:cubicBezTo>
                      <a:cubicBezTo>
                        <a:pt x="15" y="89"/>
                        <a:pt x="18" y="93"/>
                        <a:pt x="22" y="93"/>
                      </a:cubicBezTo>
                      <a:cubicBezTo>
                        <a:pt x="24" y="93"/>
                        <a:pt x="24" y="93"/>
                        <a:pt x="24" y="93"/>
                      </a:cubicBezTo>
                      <a:cubicBezTo>
                        <a:pt x="28" y="93"/>
                        <a:pt x="31" y="89"/>
                        <a:pt x="31" y="85"/>
                      </a:cubicBezTo>
                      <a:cubicBezTo>
                        <a:pt x="31" y="22"/>
                        <a:pt x="31" y="22"/>
                        <a:pt x="31" y="22"/>
                      </a:cubicBezTo>
                      <a:cubicBezTo>
                        <a:pt x="31" y="18"/>
                        <a:pt x="28" y="15"/>
                        <a:pt x="24" y="15"/>
                      </a:cubicBezTo>
                      <a:lnTo>
                        <a:pt x="22"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38" name="Rectangle 137"/>
                <p:cNvSpPr/>
                <p:nvPr/>
              </p:nvSpPr>
              <p:spPr>
                <a:xfrm>
                  <a:off x="11575499" y="3464591"/>
                  <a:ext cx="36576" cy="12192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9" name="Rectangle 138"/>
                <p:cNvSpPr/>
                <p:nvPr/>
              </p:nvSpPr>
              <p:spPr>
                <a:xfrm>
                  <a:off x="11669342" y="3411612"/>
                  <a:ext cx="36576" cy="17068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Rounded Rectangle 89"/>
                <p:cNvSpPr/>
                <p:nvPr/>
              </p:nvSpPr>
              <p:spPr>
                <a:xfrm>
                  <a:off x="10154877" y="3291353"/>
                  <a:ext cx="1305604" cy="396972"/>
                </a:xfrm>
                <a:prstGeom prst="roundRect">
                  <a:avLst>
                    <a:gd name="adj" fmla="val 9968"/>
                  </a:avLst>
                </a:prstGeom>
                <a:solidFill>
                  <a:srgbClr val="92D050"/>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400" b="1" dirty="0">
                      <a:ea typeface="Dosis" charset="0"/>
                      <a:cs typeface="Dosis" charset="0"/>
                    </a:rPr>
                    <a:t>Service</a:t>
                  </a:r>
                </a:p>
              </p:txBody>
            </p:sp>
          </p:grpSp>
        </p:grpSp>
      </p:grpSp>
      <p:grpSp>
        <p:nvGrpSpPr>
          <p:cNvPr id="12" name="Group 11">
            <a:extLst>
              <a:ext uri="{FF2B5EF4-FFF2-40B4-BE49-F238E27FC236}">
                <a16:creationId xmlns:a16="http://schemas.microsoft.com/office/drawing/2014/main" id="{C178E5E7-3194-4E4C-887C-AEE2C49B1670}"/>
              </a:ext>
            </a:extLst>
          </p:cNvPr>
          <p:cNvGrpSpPr/>
          <p:nvPr/>
        </p:nvGrpSpPr>
        <p:grpSpPr>
          <a:xfrm>
            <a:off x="381476" y="2042253"/>
            <a:ext cx="11462966" cy="4134703"/>
            <a:chOff x="381476" y="2042253"/>
            <a:chExt cx="11462966" cy="4134703"/>
          </a:xfrm>
        </p:grpSpPr>
        <p:sp>
          <p:nvSpPr>
            <p:cNvPr id="53" name="Freeform 52"/>
            <p:cNvSpPr/>
            <p:nvPr/>
          </p:nvSpPr>
          <p:spPr>
            <a:xfrm rot="16830559">
              <a:off x="4310073" y="4917687"/>
              <a:ext cx="2066273" cy="15827"/>
            </a:xfrm>
            <a:custGeom>
              <a:avLst/>
              <a:gdLst>
                <a:gd name="connsiteX0" fmla="*/ 0 w 2066272"/>
                <a:gd name="connsiteY0" fmla="*/ 7913 h 15826"/>
                <a:gd name="connsiteX1" fmla="*/ 2066272 w 2066272"/>
                <a:gd name="connsiteY1" fmla="*/ 7913 h 15826"/>
              </a:gdLst>
              <a:ahLst/>
              <a:cxnLst>
                <a:cxn ang="0">
                  <a:pos x="connsiteX0" y="connsiteY0"/>
                </a:cxn>
                <a:cxn ang="0">
                  <a:pos x="connsiteX1" y="connsiteY1"/>
                </a:cxn>
              </a:cxnLst>
              <a:rect l="l" t="t" r="r" b="b"/>
              <a:pathLst>
                <a:path w="2066272" h="15826">
                  <a:moveTo>
                    <a:pt x="2066272" y="7913"/>
                  </a:moveTo>
                  <a:lnTo>
                    <a:pt x="0" y="7913"/>
                  </a:lnTo>
                </a:path>
              </a:pathLst>
            </a:custGeom>
            <a:noFill/>
            <a:ln w="1905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94177" tIns="-43744" rIns="994183" bIns="-43743" numCol="1" spcCol="1270" anchor="ctr" anchorCtr="0">
              <a:noAutofit/>
            </a:bodyPr>
            <a:lstStyle/>
            <a:p>
              <a:pPr algn="ctr" defTabSz="355591">
                <a:lnSpc>
                  <a:spcPct val="90000"/>
                </a:lnSpc>
                <a:spcAft>
                  <a:spcPct val="35000"/>
                </a:spcAft>
              </a:pPr>
              <a:endParaRPr lang="it-IT" sz="800" b="1">
                <a:ea typeface="Dosis" charset="0"/>
                <a:cs typeface="Dosis" charset="0"/>
              </a:endParaRPr>
            </a:p>
          </p:txBody>
        </p:sp>
        <p:sp>
          <p:nvSpPr>
            <p:cNvPr id="54" name="Freeform 53"/>
            <p:cNvSpPr/>
            <p:nvPr/>
          </p:nvSpPr>
          <p:spPr>
            <a:xfrm>
              <a:off x="4212571" y="5705857"/>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00B05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88" tIns="22688" rIns="22688" bIns="22688" numCol="1" spcCol="1270" anchor="ctr" anchorCtr="0">
              <a:noAutofit/>
            </a:bodyPr>
            <a:lstStyle/>
            <a:p>
              <a:pPr algn="ctr" defTabSz="622284">
                <a:lnSpc>
                  <a:spcPct val="90000"/>
                </a:lnSpc>
                <a:spcAft>
                  <a:spcPct val="35000"/>
                </a:spcAft>
              </a:pPr>
              <a:r>
                <a:rPr lang="en-US" sz="1400" b="1" dirty="0">
                  <a:ea typeface="Dosis" charset="0"/>
                  <a:cs typeface="Dosis" charset="0"/>
                </a:rPr>
                <a:t>ITFM</a:t>
              </a:r>
            </a:p>
          </p:txBody>
        </p:sp>
        <p:sp>
          <p:nvSpPr>
            <p:cNvPr id="55" name="Freeform 54"/>
            <p:cNvSpPr/>
            <p:nvPr/>
          </p:nvSpPr>
          <p:spPr>
            <a:xfrm>
              <a:off x="3835694" y="5933493"/>
              <a:ext cx="376879" cy="15827"/>
            </a:xfrm>
            <a:custGeom>
              <a:avLst/>
              <a:gdLst>
                <a:gd name="connsiteX0" fmla="*/ 0 w 376878"/>
                <a:gd name="connsiteY0" fmla="*/ 7913 h 15826"/>
                <a:gd name="connsiteX1" fmla="*/ 376878 w 376878"/>
                <a:gd name="connsiteY1" fmla="*/ 7913 h 15826"/>
              </a:gdLst>
              <a:ahLst/>
              <a:cxnLst>
                <a:cxn ang="0">
                  <a:pos x="connsiteX0" y="connsiteY0"/>
                </a:cxn>
                <a:cxn ang="0">
                  <a:pos x="connsiteX1" y="connsiteY1"/>
                </a:cxn>
              </a:cxnLst>
              <a:rect l="l" t="t" r="r" b="b"/>
              <a:pathLst>
                <a:path w="376878" h="15826">
                  <a:moveTo>
                    <a:pt x="376878" y="7913"/>
                  </a:moveTo>
                  <a:lnTo>
                    <a:pt x="0" y="7913"/>
                  </a:lnTo>
                </a:path>
              </a:pathLst>
            </a:custGeom>
            <a:noFill/>
            <a:ln w="19050">
              <a:solidFill>
                <a:schemeClr val="tx1"/>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1719" tIns="-1509" rIns="191719" bIns="-1508" numCol="1" spcCol="1270" anchor="ctr" anchorCtr="0">
              <a:noAutofit/>
            </a:bodyPr>
            <a:lstStyle/>
            <a:p>
              <a:pPr algn="ctr" defTabSz="266693">
                <a:lnSpc>
                  <a:spcPct val="90000"/>
                </a:lnSpc>
                <a:spcAft>
                  <a:spcPct val="35000"/>
                </a:spcAft>
              </a:pPr>
              <a:endParaRPr lang="it-IT" sz="600" b="1">
                <a:ea typeface="Dosis" charset="0"/>
                <a:cs typeface="Dosis" charset="0"/>
              </a:endParaRPr>
            </a:p>
          </p:txBody>
        </p:sp>
        <p:sp>
          <p:nvSpPr>
            <p:cNvPr id="56" name="Freeform 55"/>
            <p:cNvSpPr/>
            <p:nvPr/>
          </p:nvSpPr>
          <p:spPr>
            <a:xfrm>
              <a:off x="2893497" y="5705857"/>
              <a:ext cx="942196" cy="471099"/>
            </a:xfrm>
            <a:custGeom>
              <a:avLst/>
              <a:gdLst>
                <a:gd name="connsiteX0" fmla="*/ 0 w 942196"/>
                <a:gd name="connsiteY0" fmla="*/ 47110 h 471098"/>
                <a:gd name="connsiteX1" fmla="*/ 47110 w 942196"/>
                <a:gd name="connsiteY1" fmla="*/ 0 h 471098"/>
                <a:gd name="connsiteX2" fmla="*/ 895086 w 942196"/>
                <a:gd name="connsiteY2" fmla="*/ 0 h 471098"/>
                <a:gd name="connsiteX3" fmla="*/ 942196 w 942196"/>
                <a:gd name="connsiteY3" fmla="*/ 47110 h 471098"/>
                <a:gd name="connsiteX4" fmla="*/ 942196 w 942196"/>
                <a:gd name="connsiteY4" fmla="*/ 423988 h 471098"/>
                <a:gd name="connsiteX5" fmla="*/ 895086 w 942196"/>
                <a:gd name="connsiteY5" fmla="*/ 471098 h 471098"/>
                <a:gd name="connsiteX6" fmla="*/ 47110 w 942196"/>
                <a:gd name="connsiteY6" fmla="*/ 471098 h 471098"/>
                <a:gd name="connsiteX7" fmla="*/ 0 w 942196"/>
                <a:gd name="connsiteY7" fmla="*/ 423988 h 471098"/>
                <a:gd name="connsiteX8" fmla="*/ 0 w 942196"/>
                <a:gd name="connsiteY8" fmla="*/ 47110 h 47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196" h="471098">
                  <a:moveTo>
                    <a:pt x="0" y="47110"/>
                  </a:moveTo>
                  <a:cubicBezTo>
                    <a:pt x="0" y="21092"/>
                    <a:pt x="21092" y="0"/>
                    <a:pt x="47110" y="0"/>
                  </a:cubicBezTo>
                  <a:lnTo>
                    <a:pt x="895086" y="0"/>
                  </a:lnTo>
                  <a:cubicBezTo>
                    <a:pt x="921104" y="0"/>
                    <a:pt x="942196" y="21092"/>
                    <a:pt x="942196" y="47110"/>
                  </a:cubicBezTo>
                  <a:lnTo>
                    <a:pt x="942196" y="423988"/>
                  </a:lnTo>
                  <a:cubicBezTo>
                    <a:pt x="942196" y="450006"/>
                    <a:pt x="921104" y="471098"/>
                    <a:pt x="895086" y="471098"/>
                  </a:cubicBezTo>
                  <a:lnTo>
                    <a:pt x="47110" y="471098"/>
                  </a:lnTo>
                  <a:cubicBezTo>
                    <a:pt x="21092" y="471098"/>
                    <a:pt x="0" y="450006"/>
                    <a:pt x="0" y="423988"/>
                  </a:cubicBezTo>
                  <a:lnTo>
                    <a:pt x="0" y="47110"/>
                  </a:lnTo>
                  <a:close/>
                </a:path>
              </a:pathLst>
            </a:custGeom>
            <a:solidFill>
              <a:srgbClr val="00B05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Financial Data</a:t>
              </a:r>
            </a:p>
          </p:txBody>
        </p:sp>
        <p:sp>
          <p:nvSpPr>
            <p:cNvPr id="60" name="TextBox 59"/>
            <p:cNvSpPr txBox="1"/>
            <p:nvPr/>
          </p:nvSpPr>
          <p:spPr>
            <a:xfrm>
              <a:off x="381476" y="3788534"/>
              <a:ext cx="1923000" cy="1816075"/>
            </a:xfrm>
            <a:prstGeom prst="rect">
              <a:avLst/>
            </a:prstGeom>
            <a:noFill/>
          </p:spPr>
          <p:txBody>
            <a:bodyPr wrap="square" rtlCol="0">
              <a:spAutoFit/>
            </a:bodyPr>
            <a:lstStyle/>
            <a:p>
              <a:pPr marL="241294" indent="-241294"/>
              <a:r>
                <a:rPr lang="en-US" sz="2133" b="1" dirty="0">
                  <a:latin typeface="+mn-lt"/>
                </a:rPr>
                <a:t>Financial data</a:t>
              </a:r>
            </a:p>
            <a:p>
              <a:pPr marL="241294" indent="-241294">
                <a:buFont typeface="Arial" charset="0"/>
                <a:buChar char="•"/>
              </a:pPr>
              <a:r>
                <a:rPr lang="en-US" sz="1467" dirty="0">
                  <a:latin typeface="+mn-lt"/>
                </a:rPr>
                <a:t>IT costs</a:t>
              </a:r>
            </a:p>
            <a:p>
              <a:pPr marL="241294" indent="-241294">
                <a:buFont typeface="Arial" charset="0"/>
                <a:buChar char="•"/>
              </a:pPr>
              <a:r>
                <a:rPr lang="en-US" sz="1467" dirty="0">
                  <a:latin typeface="+mn-lt"/>
                </a:rPr>
                <a:t>Cost rates Ownerships</a:t>
              </a:r>
            </a:p>
            <a:p>
              <a:pPr marL="241294" indent="-241294">
                <a:buFont typeface="Arial" charset="0"/>
                <a:buChar char="•"/>
              </a:pPr>
              <a:r>
                <a:rPr lang="en-US" sz="1467" dirty="0">
                  <a:latin typeface="+mn-lt"/>
                </a:rPr>
                <a:t>Licensing</a:t>
              </a:r>
            </a:p>
            <a:p>
              <a:pPr marL="241294" indent="-241294">
                <a:buFont typeface="Arial" charset="0"/>
                <a:buChar char="•"/>
              </a:pPr>
              <a:endParaRPr lang="en-US" sz="1600" dirty="0">
                <a:latin typeface="+mn-lt"/>
              </a:endParaRPr>
            </a:p>
            <a:p>
              <a:pPr marL="380990" indent="-380990">
                <a:buFont typeface="Arial" charset="0"/>
                <a:buChar char="•"/>
              </a:pPr>
              <a:endParaRPr lang="en-US" sz="1600" dirty="0">
                <a:latin typeface="+mn-lt"/>
              </a:endParaRPr>
            </a:p>
          </p:txBody>
        </p:sp>
        <p:cxnSp>
          <p:nvCxnSpPr>
            <p:cNvPr id="70" name="Straight Connector 69"/>
            <p:cNvCxnSpPr/>
            <p:nvPr/>
          </p:nvCxnSpPr>
          <p:spPr bwMode="auto">
            <a:xfrm>
              <a:off x="8411292" y="3931783"/>
              <a:ext cx="304800" cy="609600"/>
            </a:xfrm>
            <a:prstGeom prst="line">
              <a:avLst/>
            </a:prstGeom>
            <a:noFill/>
            <a:ln w="19050">
              <a:solidFill>
                <a:schemeClr val="tx1"/>
              </a:solidFill>
              <a:miter lim="800000"/>
              <a:headEnd/>
              <a:tailEnd/>
            </a:ln>
            <a:effectLst/>
          </p:spPr>
        </p:cxnSp>
        <p:sp>
          <p:nvSpPr>
            <p:cNvPr id="80" name="Freeform 79"/>
            <p:cNvSpPr/>
            <p:nvPr/>
          </p:nvSpPr>
          <p:spPr>
            <a:xfrm>
              <a:off x="8716093" y="4312784"/>
              <a:ext cx="961308" cy="480655"/>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rgbClr val="00B05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Cost-driven optimization</a:t>
              </a:r>
              <a:endParaRPr lang="it-IT" sz="1200" b="1" dirty="0">
                <a:ea typeface="Dosis" charset="0"/>
                <a:cs typeface="Dosis" charset="0"/>
              </a:endParaRPr>
            </a:p>
          </p:txBody>
        </p:sp>
        <p:cxnSp>
          <p:nvCxnSpPr>
            <p:cNvPr id="93" name="Straight Connector 92"/>
            <p:cNvCxnSpPr/>
            <p:nvPr/>
          </p:nvCxnSpPr>
          <p:spPr bwMode="auto">
            <a:xfrm>
              <a:off x="8398688" y="2042253"/>
              <a:ext cx="304800" cy="609600"/>
            </a:xfrm>
            <a:prstGeom prst="line">
              <a:avLst/>
            </a:prstGeom>
            <a:noFill/>
            <a:ln w="19050">
              <a:solidFill>
                <a:schemeClr val="tx1"/>
              </a:solidFill>
              <a:miter lim="800000"/>
              <a:headEnd/>
              <a:tailEnd/>
            </a:ln>
            <a:effectLst/>
          </p:spPr>
        </p:cxnSp>
        <p:sp>
          <p:nvSpPr>
            <p:cNvPr id="96" name="Freeform 95"/>
            <p:cNvSpPr/>
            <p:nvPr/>
          </p:nvSpPr>
          <p:spPr>
            <a:xfrm>
              <a:off x="8703489" y="2423252"/>
              <a:ext cx="961308" cy="480655"/>
            </a:xfrm>
            <a:custGeom>
              <a:avLst/>
              <a:gdLst>
                <a:gd name="connsiteX0" fmla="*/ 0 w 961308"/>
                <a:gd name="connsiteY0" fmla="*/ 48065 h 480654"/>
                <a:gd name="connsiteX1" fmla="*/ 48065 w 961308"/>
                <a:gd name="connsiteY1" fmla="*/ 0 h 480654"/>
                <a:gd name="connsiteX2" fmla="*/ 913243 w 961308"/>
                <a:gd name="connsiteY2" fmla="*/ 0 h 480654"/>
                <a:gd name="connsiteX3" fmla="*/ 961308 w 961308"/>
                <a:gd name="connsiteY3" fmla="*/ 48065 h 480654"/>
                <a:gd name="connsiteX4" fmla="*/ 961308 w 961308"/>
                <a:gd name="connsiteY4" fmla="*/ 432589 h 480654"/>
                <a:gd name="connsiteX5" fmla="*/ 913243 w 961308"/>
                <a:gd name="connsiteY5" fmla="*/ 480654 h 480654"/>
                <a:gd name="connsiteX6" fmla="*/ 48065 w 961308"/>
                <a:gd name="connsiteY6" fmla="*/ 480654 h 480654"/>
                <a:gd name="connsiteX7" fmla="*/ 0 w 961308"/>
                <a:gd name="connsiteY7" fmla="*/ 432589 h 480654"/>
                <a:gd name="connsiteX8" fmla="*/ 0 w 961308"/>
                <a:gd name="connsiteY8" fmla="*/ 48065 h 4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308" h="480654">
                  <a:moveTo>
                    <a:pt x="0" y="48065"/>
                  </a:moveTo>
                  <a:cubicBezTo>
                    <a:pt x="0" y="21519"/>
                    <a:pt x="21519" y="0"/>
                    <a:pt x="48065" y="0"/>
                  </a:cubicBezTo>
                  <a:lnTo>
                    <a:pt x="913243" y="0"/>
                  </a:lnTo>
                  <a:cubicBezTo>
                    <a:pt x="939789" y="0"/>
                    <a:pt x="961308" y="21519"/>
                    <a:pt x="961308" y="48065"/>
                  </a:cubicBezTo>
                  <a:lnTo>
                    <a:pt x="961308" y="432589"/>
                  </a:lnTo>
                  <a:cubicBezTo>
                    <a:pt x="961308" y="459135"/>
                    <a:pt x="939789" y="480654"/>
                    <a:pt x="913243" y="480654"/>
                  </a:cubicBezTo>
                  <a:lnTo>
                    <a:pt x="48065" y="480654"/>
                  </a:lnTo>
                  <a:cubicBezTo>
                    <a:pt x="21519" y="480654"/>
                    <a:pt x="0" y="459135"/>
                    <a:pt x="0" y="432589"/>
                  </a:cubicBezTo>
                  <a:lnTo>
                    <a:pt x="0" y="48065"/>
                  </a:lnTo>
                  <a:close/>
                </a:path>
              </a:pathLst>
            </a:custGeom>
            <a:solidFill>
              <a:srgbClr val="00B050"/>
            </a:solidFill>
            <a:ln w="19050">
              <a:solidFill>
                <a:schemeClr val="tx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200" b="1" dirty="0">
                  <a:ea typeface="Dosis" charset="0"/>
                  <a:cs typeface="Dosis" charset="0"/>
                </a:rPr>
                <a:t>Cost transparency</a:t>
              </a:r>
              <a:endParaRPr lang="it-IT" sz="1200" b="1" dirty="0">
                <a:ea typeface="Dosis" charset="0"/>
                <a:cs typeface="Dosis" charset="0"/>
              </a:endParaRPr>
            </a:p>
          </p:txBody>
        </p:sp>
        <p:grpSp>
          <p:nvGrpSpPr>
            <p:cNvPr id="6" name="Group 5">
              <a:extLst>
                <a:ext uri="{FF2B5EF4-FFF2-40B4-BE49-F238E27FC236}">
                  <a16:creationId xmlns:a16="http://schemas.microsoft.com/office/drawing/2014/main" id="{D4EDE5D6-50E1-4498-827C-ABD33224041E}"/>
                </a:ext>
              </a:extLst>
            </p:cNvPr>
            <p:cNvGrpSpPr/>
            <p:nvPr/>
          </p:nvGrpSpPr>
          <p:grpSpPr>
            <a:xfrm>
              <a:off x="10154877" y="3859933"/>
              <a:ext cx="1689565" cy="396972"/>
              <a:chOff x="10154877" y="3859933"/>
              <a:chExt cx="1689565" cy="396972"/>
            </a:xfrm>
          </p:grpSpPr>
          <p:sp>
            <p:nvSpPr>
              <p:cNvPr id="124" name="Freeform 206"/>
              <p:cNvSpPr>
                <a:spLocks/>
              </p:cNvSpPr>
              <p:nvPr/>
            </p:nvSpPr>
            <p:spPr bwMode="auto">
              <a:xfrm>
                <a:off x="11539643" y="4185947"/>
                <a:ext cx="304799" cy="24383"/>
              </a:xfrm>
              <a:custGeom>
                <a:avLst/>
                <a:gdLst>
                  <a:gd name="T0" fmla="*/ 291 w 298"/>
                  <a:gd name="T1" fmla="*/ 15 h 15"/>
                  <a:gd name="T2" fmla="*/ 7 w 298"/>
                  <a:gd name="T3" fmla="*/ 15 h 15"/>
                  <a:gd name="T4" fmla="*/ 0 w 298"/>
                  <a:gd name="T5" fmla="*/ 7 h 15"/>
                  <a:gd name="T6" fmla="*/ 7 w 298"/>
                  <a:gd name="T7" fmla="*/ 0 h 15"/>
                  <a:gd name="T8" fmla="*/ 291 w 298"/>
                  <a:gd name="T9" fmla="*/ 0 h 15"/>
                  <a:gd name="T10" fmla="*/ 298 w 298"/>
                  <a:gd name="T11" fmla="*/ 7 h 15"/>
                  <a:gd name="T12" fmla="*/ 291 w 298"/>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298" h="15">
                    <a:moveTo>
                      <a:pt x="291" y="15"/>
                    </a:moveTo>
                    <a:cubicBezTo>
                      <a:pt x="7" y="15"/>
                      <a:pt x="7" y="15"/>
                      <a:pt x="7" y="15"/>
                    </a:cubicBezTo>
                    <a:cubicBezTo>
                      <a:pt x="3" y="15"/>
                      <a:pt x="0" y="11"/>
                      <a:pt x="0" y="7"/>
                    </a:cubicBezTo>
                    <a:cubicBezTo>
                      <a:pt x="0" y="3"/>
                      <a:pt x="3" y="0"/>
                      <a:pt x="7" y="0"/>
                    </a:cubicBezTo>
                    <a:cubicBezTo>
                      <a:pt x="291" y="0"/>
                      <a:pt x="291" y="0"/>
                      <a:pt x="291" y="0"/>
                    </a:cubicBezTo>
                    <a:cubicBezTo>
                      <a:pt x="295" y="0"/>
                      <a:pt x="298" y="3"/>
                      <a:pt x="298" y="7"/>
                    </a:cubicBezTo>
                    <a:cubicBezTo>
                      <a:pt x="298" y="11"/>
                      <a:pt x="295" y="15"/>
                      <a:pt x="291"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25" name="Freeform 208"/>
              <p:cNvSpPr>
                <a:spLocks noEditPoints="1"/>
              </p:cNvSpPr>
              <p:nvPr/>
            </p:nvSpPr>
            <p:spPr bwMode="auto">
              <a:xfrm>
                <a:off x="11748993" y="3904413"/>
                <a:ext cx="64972" cy="259880"/>
              </a:xfrm>
              <a:custGeom>
                <a:avLst/>
                <a:gdLst>
                  <a:gd name="T0" fmla="*/ 24 w 46"/>
                  <a:gd name="T1" fmla="*/ 196 h 196"/>
                  <a:gd name="T2" fmla="*/ 22 w 46"/>
                  <a:gd name="T3" fmla="*/ 196 h 196"/>
                  <a:gd name="T4" fmla="*/ 0 w 46"/>
                  <a:gd name="T5" fmla="*/ 174 h 196"/>
                  <a:gd name="T6" fmla="*/ 0 w 46"/>
                  <a:gd name="T7" fmla="*/ 22 h 196"/>
                  <a:gd name="T8" fmla="*/ 22 w 46"/>
                  <a:gd name="T9" fmla="*/ 0 h 196"/>
                  <a:gd name="T10" fmla="*/ 24 w 46"/>
                  <a:gd name="T11" fmla="*/ 0 h 196"/>
                  <a:gd name="T12" fmla="*/ 46 w 46"/>
                  <a:gd name="T13" fmla="*/ 22 h 196"/>
                  <a:gd name="T14" fmla="*/ 46 w 46"/>
                  <a:gd name="T15" fmla="*/ 174 h 196"/>
                  <a:gd name="T16" fmla="*/ 24 w 46"/>
                  <a:gd name="T17" fmla="*/ 196 h 196"/>
                  <a:gd name="T18" fmla="*/ 22 w 46"/>
                  <a:gd name="T19" fmla="*/ 14 h 196"/>
                  <a:gd name="T20" fmla="*/ 15 w 46"/>
                  <a:gd name="T21" fmla="*/ 22 h 196"/>
                  <a:gd name="T22" fmla="*/ 15 w 46"/>
                  <a:gd name="T23" fmla="*/ 174 h 196"/>
                  <a:gd name="T24" fmla="*/ 22 w 46"/>
                  <a:gd name="T25" fmla="*/ 182 h 196"/>
                  <a:gd name="T26" fmla="*/ 24 w 46"/>
                  <a:gd name="T27" fmla="*/ 182 h 196"/>
                  <a:gd name="T28" fmla="*/ 31 w 46"/>
                  <a:gd name="T29" fmla="*/ 174 h 196"/>
                  <a:gd name="T30" fmla="*/ 31 w 46"/>
                  <a:gd name="T31" fmla="*/ 22 h 196"/>
                  <a:gd name="T32" fmla="*/ 24 w 46"/>
                  <a:gd name="T33" fmla="*/ 14 h 196"/>
                  <a:gd name="T34" fmla="*/ 22 w 46"/>
                  <a:gd name="T35" fmla="*/ 1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96">
                    <a:moveTo>
                      <a:pt x="24" y="196"/>
                    </a:moveTo>
                    <a:cubicBezTo>
                      <a:pt x="22" y="196"/>
                      <a:pt x="22" y="196"/>
                      <a:pt x="22" y="196"/>
                    </a:cubicBezTo>
                    <a:cubicBezTo>
                      <a:pt x="10" y="196"/>
                      <a:pt x="0" y="187"/>
                      <a:pt x="0" y="174"/>
                    </a:cubicBezTo>
                    <a:cubicBezTo>
                      <a:pt x="0" y="22"/>
                      <a:pt x="0" y="22"/>
                      <a:pt x="0" y="22"/>
                    </a:cubicBezTo>
                    <a:cubicBezTo>
                      <a:pt x="0" y="10"/>
                      <a:pt x="10" y="0"/>
                      <a:pt x="22" y="0"/>
                    </a:cubicBezTo>
                    <a:cubicBezTo>
                      <a:pt x="24" y="0"/>
                      <a:pt x="24" y="0"/>
                      <a:pt x="24" y="0"/>
                    </a:cubicBezTo>
                    <a:cubicBezTo>
                      <a:pt x="36" y="0"/>
                      <a:pt x="46" y="10"/>
                      <a:pt x="46" y="22"/>
                    </a:cubicBezTo>
                    <a:cubicBezTo>
                      <a:pt x="46" y="174"/>
                      <a:pt x="46" y="174"/>
                      <a:pt x="46" y="174"/>
                    </a:cubicBezTo>
                    <a:cubicBezTo>
                      <a:pt x="46" y="187"/>
                      <a:pt x="36" y="196"/>
                      <a:pt x="24" y="196"/>
                    </a:cubicBezTo>
                    <a:close/>
                    <a:moveTo>
                      <a:pt x="22" y="14"/>
                    </a:moveTo>
                    <a:cubicBezTo>
                      <a:pt x="18" y="14"/>
                      <a:pt x="15" y="18"/>
                      <a:pt x="15" y="22"/>
                    </a:cubicBezTo>
                    <a:cubicBezTo>
                      <a:pt x="15" y="174"/>
                      <a:pt x="15" y="174"/>
                      <a:pt x="15" y="174"/>
                    </a:cubicBezTo>
                    <a:cubicBezTo>
                      <a:pt x="15" y="178"/>
                      <a:pt x="18" y="182"/>
                      <a:pt x="22" y="182"/>
                    </a:cubicBezTo>
                    <a:cubicBezTo>
                      <a:pt x="24" y="182"/>
                      <a:pt x="24" y="182"/>
                      <a:pt x="24" y="182"/>
                    </a:cubicBezTo>
                    <a:cubicBezTo>
                      <a:pt x="28" y="182"/>
                      <a:pt x="31" y="178"/>
                      <a:pt x="31" y="174"/>
                    </a:cubicBezTo>
                    <a:cubicBezTo>
                      <a:pt x="31" y="22"/>
                      <a:pt x="31" y="22"/>
                      <a:pt x="31" y="22"/>
                    </a:cubicBezTo>
                    <a:cubicBezTo>
                      <a:pt x="31" y="18"/>
                      <a:pt x="28" y="14"/>
                      <a:pt x="24" y="14"/>
                    </a:cubicBezTo>
                    <a:lnTo>
                      <a:pt x="22"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26" name="Freeform 209"/>
              <p:cNvSpPr>
                <a:spLocks noEditPoints="1"/>
              </p:cNvSpPr>
              <p:nvPr/>
            </p:nvSpPr>
            <p:spPr bwMode="auto">
              <a:xfrm>
                <a:off x="11655145" y="3969381"/>
                <a:ext cx="64972" cy="194912"/>
              </a:xfrm>
              <a:custGeom>
                <a:avLst/>
                <a:gdLst>
                  <a:gd name="T0" fmla="*/ 24 w 46"/>
                  <a:gd name="T1" fmla="*/ 149 h 149"/>
                  <a:gd name="T2" fmla="*/ 22 w 46"/>
                  <a:gd name="T3" fmla="*/ 149 h 149"/>
                  <a:gd name="T4" fmla="*/ 0 w 46"/>
                  <a:gd name="T5" fmla="*/ 127 h 149"/>
                  <a:gd name="T6" fmla="*/ 0 w 46"/>
                  <a:gd name="T7" fmla="*/ 21 h 149"/>
                  <a:gd name="T8" fmla="*/ 22 w 46"/>
                  <a:gd name="T9" fmla="*/ 0 h 149"/>
                  <a:gd name="T10" fmla="*/ 24 w 46"/>
                  <a:gd name="T11" fmla="*/ 0 h 149"/>
                  <a:gd name="T12" fmla="*/ 46 w 46"/>
                  <a:gd name="T13" fmla="*/ 21 h 149"/>
                  <a:gd name="T14" fmla="*/ 46 w 46"/>
                  <a:gd name="T15" fmla="*/ 127 h 149"/>
                  <a:gd name="T16" fmla="*/ 24 w 46"/>
                  <a:gd name="T17" fmla="*/ 149 h 149"/>
                  <a:gd name="T18" fmla="*/ 22 w 46"/>
                  <a:gd name="T19" fmla="*/ 14 h 149"/>
                  <a:gd name="T20" fmla="*/ 15 w 46"/>
                  <a:gd name="T21" fmla="*/ 21 h 149"/>
                  <a:gd name="T22" fmla="*/ 15 w 46"/>
                  <a:gd name="T23" fmla="*/ 127 h 149"/>
                  <a:gd name="T24" fmla="*/ 22 w 46"/>
                  <a:gd name="T25" fmla="*/ 135 h 149"/>
                  <a:gd name="T26" fmla="*/ 24 w 46"/>
                  <a:gd name="T27" fmla="*/ 135 h 149"/>
                  <a:gd name="T28" fmla="*/ 31 w 46"/>
                  <a:gd name="T29" fmla="*/ 127 h 149"/>
                  <a:gd name="T30" fmla="*/ 31 w 46"/>
                  <a:gd name="T31" fmla="*/ 21 h 149"/>
                  <a:gd name="T32" fmla="*/ 24 w 46"/>
                  <a:gd name="T33" fmla="*/ 14 h 149"/>
                  <a:gd name="T34" fmla="*/ 22 w 46"/>
                  <a:gd name="T35" fmla="*/ 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49">
                    <a:moveTo>
                      <a:pt x="24" y="149"/>
                    </a:moveTo>
                    <a:cubicBezTo>
                      <a:pt x="22" y="149"/>
                      <a:pt x="22" y="149"/>
                      <a:pt x="22" y="149"/>
                    </a:cubicBezTo>
                    <a:cubicBezTo>
                      <a:pt x="10" y="149"/>
                      <a:pt x="0" y="140"/>
                      <a:pt x="0" y="127"/>
                    </a:cubicBezTo>
                    <a:cubicBezTo>
                      <a:pt x="0" y="21"/>
                      <a:pt x="0" y="21"/>
                      <a:pt x="0" y="21"/>
                    </a:cubicBezTo>
                    <a:cubicBezTo>
                      <a:pt x="0" y="9"/>
                      <a:pt x="10" y="0"/>
                      <a:pt x="22" y="0"/>
                    </a:cubicBezTo>
                    <a:cubicBezTo>
                      <a:pt x="24" y="0"/>
                      <a:pt x="24" y="0"/>
                      <a:pt x="24" y="0"/>
                    </a:cubicBezTo>
                    <a:cubicBezTo>
                      <a:pt x="36" y="0"/>
                      <a:pt x="46" y="9"/>
                      <a:pt x="46" y="21"/>
                    </a:cubicBezTo>
                    <a:cubicBezTo>
                      <a:pt x="46" y="127"/>
                      <a:pt x="46" y="127"/>
                      <a:pt x="46" y="127"/>
                    </a:cubicBezTo>
                    <a:cubicBezTo>
                      <a:pt x="46" y="140"/>
                      <a:pt x="36" y="149"/>
                      <a:pt x="24" y="149"/>
                    </a:cubicBezTo>
                    <a:close/>
                    <a:moveTo>
                      <a:pt x="22" y="14"/>
                    </a:moveTo>
                    <a:cubicBezTo>
                      <a:pt x="18" y="14"/>
                      <a:pt x="15" y="17"/>
                      <a:pt x="15" y="21"/>
                    </a:cubicBezTo>
                    <a:cubicBezTo>
                      <a:pt x="15" y="127"/>
                      <a:pt x="15" y="127"/>
                      <a:pt x="15" y="127"/>
                    </a:cubicBezTo>
                    <a:cubicBezTo>
                      <a:pt x="15" y="131"/>
                      <a:pt x="18" y="135"/>
                      <a:pt x="22" y="135"/>
                    </a:cubicBezTo>
                    <a:cubicBezTo>
                      <a:pt x="24" y="135"/>
                      <a:pt x="24" y="135"/>
                      <a:pt x="24" y="135"/>
                    </a:cubicBezTo>
                    <a:cubicBezTo>
                      <a:pt x="28" y="135"/>
                      <a:pt x="31" y="131"/>
                      <a:pt x="31" y="127"/>
                    </a:cubicBezTo>
                    <a:cubicBezTo>
                      <a:pt x="31" y="21"/>
                      <a:pt x="31" y="21"/>
                      <a:pt x="31" y="21"/>
                    </a:cubicBezTo>
                    <a:cubicBezTo>
                      <a:pt x="31" y="17"/>
                      <a:pt x="28" y="14"/>
                      <a:pt x="24" y="14"/>
                    </a:cubicBezTo>
                    <a:lnTo>
                      <a:pt x="22"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27" name="Freeform 210"/>
              <p:cNvSpPr>
                <a:spLocks noEditPoints="1"/>
              </p:cNvSpPr>
              <p:nvPr/>
            </p:nvSpPr>
            <p:spPr bwMode="auto">
              <a:xfrm>
                <a:off x="11561302" y="4019915"/>
                <a:ext cx="64972" cy="144378"/>
              </a:xfrm>
              <a:custGeom>
                <a:avLst/>
                <a:gdLst>
                  <a:gd name="T0" fmla="*/ 24 w 46"/>
                  <a:gd name="T1" fmla="*/ 107 h 107"/>
                  <a:gd name="T2" fmla="*/ 22 w 46"/>
                  <a:gd name="T3" fmla="*/ 107 h 107"/>
                  <a:gd name="T4" fmla="*/ 0 w 46"/>
                  <a:gd name="T5" fmla="*/ 85 h 107"/>
                  <a:gd name="T6" fmla="*/ 0 w 46"/>
                  <a:gd name="T7" fmla="*/ 22 h 107"/>
                  <a:gd name="T8" fmla="*/ 22 w 46"/>
                  <a:gd name="T9" fmla="*/ 0 h 107"/>
                  <a:gd name="T10" fmla="*/ 24 w 46"/>
                  <a:gd name="T11" fmla="*/ 0 h 107"/>
                  <a:gd name="T12" fmla="*/ 46 w 46"/>
                  <a:gd name="T13" fmla="*/ 22 h 107"/>
                  <a:gd name="T14" fmla="*/ 46 w 46"/>
                  <a:gd name="T15" fmla="*/ 85 h 107"/>
                  <a:gd name="T16" fmla="*/ 24 w 46"/>
                  <a:gd name="T17" fmla="*/ 107 h 107"/>
                  <a:gd name="T18" fmla="*/ 22 w 46"/>
                  <a:gd name="T19" fmla="*/ 15 h 107"/>
                  <a:gd name="T20" fmla="*/ 15 w 46"/>
                  <a:gd name="T21" fmla="*/ 22 h 107"/>
                  <a:gd name="T22" fmla="*/ 15 w 46"/>
                  <a:gd name="T23" fmla="*/ 85 h 107"/>
                  <a:gd name="T24" fmla="*/ 22 w 46"/>
                  <a:gd name="T25" fmla="*/ 93 h 107"/>
                  <a:gd name="T26" fmla="*/ 24 w 46"/>
                  <a:gd name="T27" fmla="*/ 93 h 107"/>
                  <a:gd name="T28" fmla="*/ 31 w 46"/>
                  <a:gd name="T29" fmla="*/ 85 h 107"/>
                  <a:gd name="T30" fmla="*/ 31 w 46"/>
                  <a:gd name="T31" fmla="*/ 22 h 107"/>
                  <a:gd name="T32" fmla="*/ 24 w 46"/>
                  <a:gd name="T33" fmla="*/ 15 h 107"/>
                  <a:gd name="T34" fmla="*/ 22 w 46"/>
                  <a:gd name="T35" fmla="*/ 1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107">
                    <a:moveTo>
                      <a:pt x="24" y="107"/>
                    </a:moveTo>
                    <a:cubicBezTo>
                      <a:pt x="22" y="107"/>
                      <a:pt x="22" y="107"/>
                      <a:pt x="22" y="107"/>
                    </a:cubicBezTo>
                    <a:cubicBezTo>
                      <a:pt x="10" y="107"/>
                      <a:pt x="0" y="98"/>
                      <a:pt x="0" y="85"/>
                    </a:cubicBezTo>
                    <a:cubicBezTo>
                      <a:pt x="0" y="22"/>
                      <a:pt x="0" y="22"/>
                      <a:pt x="0" y="22"/>
                    </a:cubicBezTo>
                    <a:cubicBezTo>
                      <a:pt x="0" y="10"/>
                      <a:pt x="10" y="0"/>
                      <a:pt x="22" y="0"/>
                    </a:cubicBezTo>
                    <a:cubicBezTo>
                      <a:pt x="24" y="0"/>
                      <a:pt x="24" y="0"/>
                      <a:pt x="24" y="0"/>
                    </a:cubicBezTo>
                    <a:cubicBezTo>
                      <a:pt x="36" y="0"/>
                      <a:pt x="46" y="10"/>
                      <a:pt x="46" y="22"/>
                    </a:cubicBezTo>
                    <a:cubicBezTo>
                      <a:pt x="46" y="85"/>
                      <a:pt x="46" y="85"/>
                      <a:pt x="46" y="85"/>
                    </a:cubicBezTo>
                    <a:cubicBezTo>
                      <a:pt x="46" y="98"/>
                      <a:pt x="36" y="107"/>
                      <a:pt x="24" y="107"/>
                    </a:cubicBezTo>
                    <a:close/>
                    <a:moveTo>
                      <a:pt x="22" y="15"/>
                    </a:moveTo>
                    <a:cubicBezTo>
                      <a:pt x="18" y="15"/>
                      <a:pt x="15" y="18"/>
                      <a:pt x="15" y="22"/>
                    </a:cubicBezTo>
                    <a:cubicBezTo>
                      <a:pt x="15" y="85"/>
                      <a:pt x="15" y="85"/>
                      <a:pt x="15" y="85"/>
                    </a:cubicBezTo>
                    <a:cubicBezTo>
                      <a:pt x="15" y="89"/>
                      <a:pt x="18" y="93"/>
                      <a:pt x="22" y="93"/>
                    </a:cubicBezTo>
                    <a:cubicBezTo>
                      <a:pt x="24" y="93"/>
                      <a:pt x="24" y="93"/>
                      <a:pt x="24" y="93"/>
                    </a:cubicBezTo>
                    <a:cubicBezTo>
                      <a:pt x="28" y="93"/>
                      <a:pt x="31" y="89"/>
                      <a:pt x="31" y="85"/>
                    </a:cubicBezTo>
                    <a:cubicBezTo>
                      <a:pt x="31" y="22"/>
                      <a:pt x="31" y="22"/>
                      <a:pt x="31" y="22"/>
                    </a:cubicBezTo>
                    <a:cubicBezTo>
                      <a:pt x="31" y="18"/>
                      <a:pt x="28" y="15"/>
                      <a:pt x="24" y="15"/>
                    </a:cubicBezTo>
                    <a:lnTo>
                      <a:pt x="22" y="1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a:latin typeface="+mn-lt"/>
                </a:endParaRPr>
              </a:p>
            </p:txBody>
          </p:sp>
          <p:sp>
            <p:nvSpPr>
              <p:cNvPr id="121" name="Rectangle 120"/>
              <p:cNvSpPr/>
              <p:nvPr/>
            </p:nvSpPr>
            <p:spPr>
              <a:xfrm>
                <a:off x="11572039" y="4036122"/>
                <a:ext cx="36576" cy="12192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2" name="Rectangle 121"/>
              <p:cNvSpPr/>
              <p:nvPr/>
            </p:nvSpPr>
            <p:spPr>
              <a:xfrm>
                <a:off x="11669342" y="3986218"/>
                <a:ext cx="36576" cy="170688"/>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3" name="Rectangle 122"/>
              <p:cNvSpPr/>
              <p:nvPr/>
            </p:nvSpPr>
            <p:spPr>
              <a:xfrm>
                <a:off x="11763191" y="3913066"/>
                <a:ext cx="36576" cy="243840"/>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7" name="Rounded Rectangle 96"/>
              <p:cNvSpPr/>
              <p:nvPr/>
            </p:nvSpPr>
            <p:spPr>
              <a:xfrm>
                <a:off x="10154877" y="3859933"/>
                <a:ext cx="1305604" cy="396972"/>
              </a:xfrm>
              <a:prstGeom prst="roundRect">
                <a:avLst>
                  <a:gd name="adj" fmla="val 9968"/>
                </a:avLst>
              </a:prstGeom>
              <a:solidFill>
                <a:srgbClr val="00B050"/>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19" tIns="21419" rIns="21419" bIns="21419" numCol="1" spcCol="1270" anchor="ctr" anchorCtr="0">
                <a:noAutofit/>
              </a:bodyPr>
              <a:lstStyle/>
              <a:p>
                <a:pPr algn="ctr" defTabSz="533387">
                  <a:lnSpc>
                    <a:spcPct val="90000"/>
                  </a:lnSpc>
                  <a:spcAft>
                    <a:spcPct val="35000"/>
                  </a:spcAft>
                </a:pPr>
                <a:r>
                  <a:rPr lang="en-US" sz="1400" b="1" dirty="0">
                    <a:ea typeface="Dosis" charset="0"/>
                    <a:cs typeface="Dosis" charset="0"/>
                  </a:rPr>
                  <a:t>Financial</a:t>
                </a:r>
              </a:p>
            </p:txBody>
          </p:sp>
        </p:grpSp>
      </p:grpSp>
      <p:sp>
        <p:nvSpPr>
          <p:cNvPr id="5" name="Footer Placeholder 4"/>
          <p:cNvSpPr>
            <a:spLocks noGrp="1"/>
          </p:cNvSpPr>
          <p:nvPr>
            <p:ph type="ftr" sz="quarter" idx="10"/>
          </p:nvPr>
        </p:nvSpPr>
        <p:spPr/>
        <p:txBody>
          <a:bodyPr/>
          <a:lstStyle/>
          <a:p>
            <a:r>
              <a:rPr lang="en-US" noProof="0"/>
              <a:t>Get started with capacity management</a:t>
            </a:r>
            <a:endParaRPr lang="en-US" noProof="0" dirty="0"/>
          </a:p>
        </p:txBody>
      </p:sp>
    </p:spTree>
    <p:extLst>
      <p:ext uri="{BB962C8B-B14F-4D97-AF65-F5344CB8AC3E}">
        <p14:creationId xmlns:p14="http://schemas.microsoft.com/office/powerpoint/2010/main" val="81273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204B-65CE-44A9-8CB7-98E90491ED32}"/>
              </a:ext>
            </a:extLst>
          </p:cNvPr>
          <p:cNvSpPr>
            <a:spLocks noGrp="1"/>
          </p:cNvSpPr>
          <p:nvPr>
            <p:ph type="title"/>
          </p:nvPr>
        </p:nvSpPr>
        <p:spPr>
          <a:xfrm rot="16200000">
            <a:off x="-2097113" y="2645575"/>
            <a:ext cx="5218179" cy="707316"/>
          </a:xfrm>
        </p:spPr>
        <p:txBody>
          <a:bodyPr/>
          <a:lstStyle/>
          <a:p>
            <a:r>
              <a:rPr lang="en-US" dirty="0"/>
              <a:t>Pick A Metric (Data Source)</a:t>
            </a:r>
          </a:p>
        </p:txBody>
      </p:sp>
      <p:sp>
        <p:nvSpPr>
          <p:cNvPr id="3" name="Text Placeholder 2">
            <a:extLst>
              <a:ext uri="{FF2B5EF4-FFF2-40B4-BE49-F238E27FC236}">
                <a16:creationId xmlns:a16="http://schemas.microsoft.com/office/drawing/2014/main" id="{61CF90FF-E335-4D4C-A67F-3FC058E98EE5}"/>
              </a:ext>
            </a:extLst>
          </p:cNvPr>
          <p:cNvSpPr>
            <a:spLocks noGrp="1"/>
          </p:cNvSpPr>
          <p:nvPr>
            <p:ph type="body" sz="quarter" idx="10"/>
          </p:nvPr>
        </p:nvSpPr>
        <p:spPr>
          <a:xfrm>
            <a:off x="1792224" y="1282409"/>
            <a:ext cx="9776384" cy="2146592"/>
          </a:xfrm>
        </p:spPr>
        <p:txBody>
          <a:bodyPr>
            <a:normAutofit/>
          </a:bodyPr>
          <a:lstStyle/>
          <a:p>
            <a:pPr indent="0">
              <a:buNone/>
            </a:pPr>
            <a:endParaRPr lang="en-US" dirty="0"/>
          </a:p>
          <a:p>
            <a:pPr indent="0">
              <a:buNone/>
            </a:pPr>
            <a:endParaRPr lang="en-US" dirty="0"/>
          </a:p>
        </p:txBody>
      </p:sp>
      <p:pic>
        <p:nvPicPr>
          <p:cNvPr id="5" name="Picture 4">
            <a:extLst>
              <a:ext uri="{FF2B5EF4-FFF2-40B4-BE49-F238E27FC236}">
                <a16:creationId xmlns:a16="http://schemas.microsoft.com/office/drawing/2014/main" id="{20EBC76B-D766-4A70-8865-5B17A98DCAF6}"/>
              </a:ext>
            </a:extLst>
          </p:cNvPr>
          <p:cNvPicPr>
            <a:picLocks noChangeAspect="1"/>
          </p:cNvPicPr>
          <p:nvPr/>
        </p:nvPicPr>
        <p:blipFill>
          <a:blip r:embed="rId3"/>
          <a:stretch>
            <a:fillRect/>
          </a:stretch>
        </p:blipFill>
        <p:spPr>
          <a:xfrm>
            <a:off x="1493521" y="0"/>
            <a:ext cx="10631602" cy="6505601"/>
          </a:xfrm>
          <a:prstGeom prst="rect">
            <a:avLst/>
          </a:prstGeom>
        </p:spPr>
      </p:pic>
    </p:spTree>
    <p:extLst>
      <p:ext uri="{BB962C8B-B14F-4D97-AF65-F5344CB8AC3E}">
        <p14:creationId xmlns:p14="http://schemas.microsoft.com/office/powerpoint/2010/main" val="28659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0BAA-F9D7-47DE-85D8-69716A3109FD}"/>
              </a:ext>
            </a:extLst>
          </p:cNvPr>
          <p:cNvSpPr>
            <a:spLocks noGrp="1"/>
          </p:cNvSpPr>
          <p:nvPr>
            <p:ph type="title"/>
          </p:nvPr>
        </p:nvSpPr>
        <p:spPr>
          <a:xfrm rot="16200000">
            <a:off x="-2766219" y="2766218"/>
            <a:ext cx="6858001" cy="1325563"/>
          </a:xfrm>
        </p:spPr>
        <p:txBody>
          <a:bodyPr/>
          <a:lstStyle/>
          <a:p>
            <a:pPr algn="ctr"/>
            <a:r>
              <a:rPr lang="en-US" dirty="0"/>
              <a:t>Choose A Mission (Chart)</a:t>
            </a:r>
          </a:p>
        </p:txBody>
      </p:sp>
      <p:pic>
        <p:nvPicPr>
          <p:cNvPr id="8" name="Content Placeholder 7">
            <a:extLst>
              <a:ext uri="{FF2B5EF4-FFF2-40B4-BE49-F238E27FC236}">
                <a16:creationId xmlns:a16="http://schemas.microsoft.com/office/drawing/2014/main" id="{AB009524-67A5-4C9B-AA73-37DE9FBB2727}"/>
              </a:ext>
            </a:extLst>
          </p:cNvPr>
          <p:cNvPicPr>
            <a:picLocks noGrp="1" noChangeAspect="1"/>
          </p:cNvPicPr>
          <p:nvPr>
            <p:ph idx="1"/>
          </p:nvPr>
        </p:nvPicPr>
        <p:blipFill>
          <a:blip r:embed="rId3"/>
          <a:stretch>
            <a:fillRect/>
          </a:stretch>
        </p:blipFill>
        <p:spPr>
          <a:xfrm>
            <a:off x="1938528" y="-691055"/>
            <a:ext cx="10253473" cy="7907165"/>
          </a:xfrm>
          <a:prstGeom prst="rect">
            <a:avLst/>
          </a:prstGeom>
        </p:spPr>
      </p:pic>
    </p:spTree>
    <p:extLst>
      <p:ext uri="{BB962C8B-B14F-4D97-AF65-F5344CB8AC3E}">
        <p14:creationId xmlns:p14="http://schemas.microsoft.com/office/powerpoint/2010/main" val="176093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7E3CF-AE2A-4F55-9B0E-64B2CC1D7421}"/>
              </a:ext>
            </a:extLst>
          </p:cNvPr>
          <p:cNvSpPr>
            <a:spLocks noGrp="1"/>
          </p:cNvSpPr>
          <p:nvPr>
            <p:ph type="title"/>
          </p:nvPr>
        </p:nvSpPr>
        <p:spPr>
          <a:xfrm rot="16200000">
            <a:off x="-2012513" y="2838887"/>
            <a:ext cx="5350591" cy="1325563"/>
          </a:xfrm>
        </p:spPr>
        <p:txBody>
          <a:bodyPr/>
          <a:lstStyle/>
          <a:p>
            <a:pPr algn="ctr"/>
            <a:r>
              <a:rPr lang="en-US" dirty="0"/>
              <a:t>Choose Wisely</a:t>
            </a:r>
          </a:p>
        </p:txBody>
      </p:sp>
      <p:pic>
        <p:nvPicPr>
          <p:cNvPr id="4" name="Picture 3">
            <a:extLst>
              <a:ext uri="{FF2B5EF4-FFF2-40B4-BE49-F238E27FC236}">
                <a16:creationId xmlns:a16="http://schemas.microsoft.com/office/drawing/2014/main" id="{7BAFCF77-8A77-4AAE-9997-108918399EA5}"/>
              </a:ext>
            </a:extLst>
          </p:cNvPr>
          <p:cNvPicPr>
            <a:picLocks noChangeAspect="1"/>
          </p:cNvPicPr>
          <p:nvPr/>
        </p:nvPicPr>
        <p:blipFill>
          <a:blip r:embed="rId3"/>
          <a:stretch>
            <a:fillRect/>
          </a:stretch>
        </p:blipFill>
        <p:spPr>
          <a:xfrm>
            <a:off x="1525751" y="3466624"/>
            <a:ext cx="4608504" cy="3026251"/>
          </a:xfrm>
          <a:prstGeom prst="rect">
            <a:avLst/>
          </a:prstGeom>
        </p:spPr>
      </p:pic>
      <p:pic>
        <p:nvPicPr>
          <p:cNvPr id="5" name="Picture 4">
            <a:extLst>
              <a:ext uri="{FF2B5EF4-FFF2-40B4-BE49-F238E27FC236}">
                <a16:creationId xmlns:a16="http://schemas.microsoft.com/office/drawing/2014/main" id="{FB2791CF-E71E-4108-9178-152D932248E8}"/>
              </a:ext>
            </a:extLst>
          </p:cNvPr>
          <p:cNvPicPr>
            <a:picLocks noChangeAspect="1"/>
          </p:cNvPicPr>
          <p:nvPr/>
        </p:nvPicPr>
        <p:blipFill rotWithShape="1">
          <a:blip r:embed="rId4"/>
          <a:srcRect t="5955" b="3337"/>
          <a:stretch/>
        </p:blipFill>
        <p:spPr>
          <a:xfrm>
            <a:off x="6821806" y="585217"/>
            <a:ext cx="5010150" cy="5486400"/>
          </a:xfrm>
          <a:prstGeom prst="rect">
            <a:avLst/>
          </a:prstGeom>
        </p:spPr>
      </p:pic>
      <p:pic>
        <p:nvPicPr>
          <p:cNvPr id="6" name="Picture 5">
            <a:extLst>
              <a:ext uri="{FF2B5EF4-FFF2-40B4-BE49-F238E27FC236}">
                <a16:creationId xmlns:a16="http://schemas.microsoft.com/office/drawing/2014/main" id="{E0E39A19-580D-448F-966D-6CF327EC19FE}"/>
              </a:ext>
            </a:extLst>
          </p:cNvPr>
          <p:cNvPicPr>
            <a:picLocks noChangeAspect="1"/>
          </p:cNvPicPr>
          <p:nvPr/>
        </p:nvPicPr>
        <p:blipFill>
          <a:blip r:embed="rId5"/>
          <a:stretch>
            <a:fillRect/>
          </a:stretch>
        </p:blipFill>
        <p:spPr>
          <a:xfrm>
            <a:off x="1069518" y="108982"/>
            <a:ext cx="5064737" cy="3163412"/>
          </a:xfrm>
          <a:prstGeom prst="rect">
            <a:avLst/>
          </a:prstGeom>
        </p:spPr>
      </p:pic>
    </p:spTree>
    <p:extLst>
      <p:ext uri="{BB962C8B-B14F-4D97-AF65-F5344CB8AC3E}">
        <p14:creationId xmlns:p14="http://schemas.microsoft.com/office/powerpoint/2010/main" val="206937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98517F-FE96-46D6-BD80-A8288E39ABBA}"/>
              </a:ext>
            </a:extLst>
          </p:cNvPr>
          <p:cNvPicPr>
            <a:picLocks noChangeAspect="1"/>
          </p:cNvPicPr>
          <p:nvPr/>
        </p:nvPicPr>
        <p:blipFill>
          <a:blip r:embed="rId3"/>
          <a:stretch>
            <a:fillRect/>
          </a:stretch>
        </p:blipFill>
        <p:spPr>
          <a:xfrm>
            <a:off x="301040" y="850583"/>
            <a:ext cx="5076825" cy="97155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67698668-8DA9-48CC-8973-83A984F858FC}"/>
              </a:ext>
            </a:extLst>
          </p:cNvPr>
          <p:cNvSpPr>
            <a:spLocks noGrp="1"/>
          </p:cNvSpPr>
          <p:nvPr>
            <p:ph type="title"/>
          </p:nvPr>
        </p:nvSpPr>
        <p:spPr>
          <a:xfrm>
            <a:off x="469021" y="130281"/>
            <a:ext cx="11099587" cy="850794"/>
          </a:xfrm>
        </p:spPr>
        <p:txBody>
          <a:bodyPr/>
          <a:lstStyle/>
          <a:p>
            <a:r>
              <a:rPr lang="en-US" dirty="0"/>
              <a:t>Data Source to Chart – TSCO Docs</a:t>
            </a:r>
          </a:p>
        </p:txBody>
      </p:sp>
      <p:pic>
        <p:nvPicPr>
          <p:cNvPr id="4" name="Picture 3">
            <a:extLst>
              <a:ext uri="{FF2B5EF4-FFF2-40B4-BE49-F238E27FC236}">
                <a16:creationId xmlns:a16="http://schemas.microsoft.com/office/drawing/2014/main" id="{279CE617-789B-4CCB-AC5A-382FC952778D}"/>
              </a:ext>
            </a:extLst>
          </p:cNvPr>
          <p:cNvPicPr>
            <a:picLocks noChangeAspect="1"/>
          </p:cNvPicPr>
          <p:nvPr/>
        </p:nvPicPr>
        <p:blipFill>
          <a:blip r:embed="rId4"/>
          <a:stretch>
            <a:fillRect/>
          </a:stretch>
        </p:blipFill>
        <p:spPr>
          <a:xfrm>
            <a:off x="55051" y="1844078"/>
            <a:ext cx="4999225" cy="4378928"/>
          </a:xfrm>
          <a:prstGeom prst="rect">
            <a:avLst/>
          </a:prstGeom>
          <a:effectLst>
            <a:outerShdw blurRad="50800" dist="25400" dir="9600000" algn="ctr" rotWithShape="0">
              <a:schemeClr val="tx1"/>
            </a:outerShdw>
            <a:softEdge rad="0"/>
          </a:effectLst>
        </p:spPr>
      </p:pic>
      <p:pic>
        <p:nvPicPr>
          <p:cNvPr id="5" name="Picture 4">
            <a:extLst>
              <a:ext uri="{FF2B5EF4-FFF2-40B4-BE49-F238E27FC236}">
                <a16:creationId xmlns:a16="http://schemas.microsoft.com/office/drawing/2014/main" id="{7564AE66-A072-4435-80B9-9CFF21EA9654}"/>
              </a:ext>
            </a:extLst>
          </p:cNvPr>
          <p:cNvPicPr>
            <a:picLocks noChangeAspect="1"/>
          </p:cNvPicPr>
          <p:nvPr/>
        </p:nvPicPr>
        <p:blipFill>
          <a:blip r:embed="rId5"/>
          <a:stretch>
            <a:fillRect/>
          </a:stretch>
        </p:blipFill>
        <p:spPr>
          <a:xfrm>
            <a:off x="8526146" y="0"/>
            <a:ext cx="3610803" cy="3901440"/>
          </a:xfrm>
          <a:prstGeom prst="rect">
            <a:avLst/>
          </a:prstGeom>
          <a:effectLst>
            <a:outerShdw blurRad="50800" dist="50800" dir="10380000" algn="ctr" rotWithShape="0">
              <a:schemeClr val="tx1"/>
            </a:outerShdw>
          </a:effectLst>
        </p:spPr>
      </p:pic>
      <p:pic>
        <p:nvPicPr>
          <p:cNvPr id="6" name="Picture 5">
            <a:extLst>
              <a:ext uri="{FF2B5EF4-FFF2-40B4-BE49-F238E27FC236}">
                <a16:creationId xmlns:a16="http://schemas.microsoft.com/office/drawing/2014/main" id="{209668CE-877C-4798-B265-CAF92F42BF6F}"/>
              </a:ext>
            </a:extLst>
          </p:cNvPr>
          <p:cNvPicPr>
            <a:picLocks noChangeAspect="1"/>
          </p:cNvPicPr>
          <p:nvPr/>
        </p:nvPicPr>
        <p:blipFill>
          <a:blip r:embed="rId6"/>
          <a:stretch>
            <a:fillRect/>
          </a:stretch>
        </p:blipFill>
        <p:spPr>
          <a:xfrm>
            <a:off x="4010715" y="1196664"/>
            <a:ext cx="4195197" cy="4378928"/>
          </a:xfrm>
          <a:prstGeom prst="rect">
            <a:avLst/>
          </a:prstGeom>
          <a:effectLst>
            <a:outerShdw blurRad="50800" dist="50800" dir="10860000" algn="ctr" rotWithShape="0">
              <a:schemeClr val="tx1"/>
            </a:outerShdw>
          </a:effectLst>
        </p:spPr>
      </p:pic>
      <p:pic>
        <p:nvPicPr>
          <p:cNvPr id="7" name="Picture 6">
            <a:extLst>
              <a:ext uri="{FF2B5EF4-FFF2-40B4-BE49-F238E27FC236}">
                <a16:creationId xmlns:a16="http://schemas.microsoft.com/office/drawing/2014/main" id="{889E1615-67B3-4BA1-B5FC-DA5784754CCE}"/>
              </a:ext>
            </a:extLst>
          </p:cNvPr>
          <p:cNvPicPr>
            <a:picLocks noChangeAspect="1"/>
          </p:cNvPicPr>
          <p:nvPr/>
        </p:nvPicPr>
        <p:blipFill>
          <a:blip r:embed="rId7"/>
          <a:stretch>
            <a:fillRect/>
          </a:stretch>
        </p:blipFill>
        <p:spPr>
          <a:xfrm>
            <a:off x="7927268" y="3606387"/>
            <a:ext cx="3190378" cy="4109898"/>
          </a:xfrm>
          <a:prstGeom prst="rect">
            <a:avLst/>
          </a:prstGeom>
          <a:effectLst>
            <a:outerShdw blurRad="50800" dist="50800" dir="11400000" algn="ctr" rotWithShape="0">
              <a:schemeClr val="tx1"/>
            </a:outerShdw>
          </a:effectLst>
        </p:spPr>
      </p:pic>
    </p:spTree>
    <p:extLst>
      <p:ext uri="{BB962C8B-B14F-4D97-AF65-F5344CB8AC3E}">
        <p14:creationId xmlns:p14="http://schemas.microsoft.com/office/powerpoint/2010/main" val="2445345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27333</TotalTime>
  <Words>2814</Words>
  <Application>Microsoft Office PowerPoint</Application>
  <PresentationFormat>Widescreen</PresentationFormat>
  <Paragraphs>357</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Quest for Actionable Intelligence</vt:lpstr>
      <vt:lpstr>Agenda</vt:lpstr>
      <vt:lpstr>Why Listen To Us</vt:lpstr>
      <vt:lpstr> Actionable Intelligence</vt:lpstr>
      <vt:lpstr>Gather and USE Data</vt:lpstr>
      <vt:lpstr>Pick A Metric (Data Source)</vt:lpstr>
      <vt:lpstr>Choose A Mission (Chart)</vt:lpstr>
      <vt:lpstr>Choose Wisely</vt:lpstr>
      <vt:lpstr>Data Source to Chart – TSCO Docs</vt:lpstr>
      <vt:lpstr>Alternate Docs</vt:lpstr>
      <vt:lpstr>If I can do THAT</vt:lpstr>
      <vt:lpstr>VMWare Co-Stop</vt:lpstr>
      <vt:lpstr>Results for CPU Co-stop and CPU Ready</vt:lpstr>
      <vt:lpstr>BMC TSCO online vs. PDF doc vs. YouTube</vt:lpstr>
      <vt:lpstr>Summary</vt:lpstr>
      <vt:lpstr>Thank you for your attention. Q &amp; A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Davies</dc:creator>
  <cp:lastModifiedBy>Ben Davies</cp:lastModifiedBy>
  <cp:revision>80</cp:revision>
  <dcterms:created xsi:type="dcterms:W3CDTF">2019-12-06T15:43:33Z</dcterms:created>
  <dcterms:modified xsi:type="dcterms:W3CDTF">2020-02-05T04:15:13Z</dcterms:modified>
</cp:coreProperties>
</file>